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>
  <p:sldMasterIdLst>
    <p:sldMasterId id="2147483709" r:id="rId1"/>
  </p:sldMasterIdLst>
  <p:notesMasterIdLst>
    <p:notesMasterId r:id="rId52"/>
  </p:notesMasterIdLst>
  <p:handoutMasterIdLst>
    <p:handoutMasterId r:id="rId53"/>
  </p:handoutMasterIdLst>
  <p:sldIdLst>
    <p:sldId id="287" r:id="rId2"/>
    <p:sldId id="304" r:id="rId3"/>
    <p:sldId id="592" r:id="rId4"/>
    <p:sldId id="335" r:id="rId5"/>
    <p:sldId id="517" r:id="rId6"/>
    <p:sldId id="518" r:id="rId7"/>
    <p:sldId id="519" r:id="rId8"/>
    <p:sldId id="520" r:id="rId9"/>
    <p:sldId id="521" r:id="rId10"/>
    <p:sldId id="516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584" r:id="rId22"/>
    <p:sldId id="585" r:id="rId23"/>
    <p:sldId id="586" r:id="rId24"/>
    <p:sldId id="587" r:id="rId25"/>
    <p:sldId id="588" r:id="rId26"/>
    <p:sldId id="589" r:id="rId27"/>
    <p:sldId id="590" r:id="rId28"/>
    <p:sldId id="591" r:id="rId29"/>
    <p:sldId id="573" r:id="rId30"/>
    <p:sldId id="522" r:id="rId31"/>
    <p:sldId id="530" r:id="rId32"/>
    <p:sldId id="529" r:id="rId33"/>
    <p:sldId id="523" r:id="rId34"/>
    <p:sldId id="524" r:id="rId35"/>
    <p:sldId id="525" r:id="rId36"/>
    <p:sldId id="528" r:id="rId37"/>
    <p:sldId id="550" r:id="rId38"/>
    <p:sldId id="551" r:id="rId39"/>
    <p:sldId id="555" r:id="rId40"/>
    <p:sldId id="556" r:id="rId41"/>
    <p:sldId id="557" r:id="rId42"/>
    <p:sldId id="560" r:id="rId43"/>
    <p:sldId id="566" r:id="rId44"/>
    <p:sldId id="567" r:id="rId45"/>
    <p:sldId id="568" r:id="rId46"/>
    <p:sldId id="569" r:id="rId47"/>
    <p:sldId id="570" r:id="rId48"/>
    <p:sldId id="571" r:id="rId49"/>
    <p:sldId id="572" r:id="rId50"/>
    <p:sldId id="283" r:id="rId51"/>
  </p:sldIdLst>
  <p:sldSz cx="9144000" cy="6858000" type="screen4x3"/>
  <p:notesSz cx="6858000" cy="9144000"/>
  <p:embeddedFontLst>
    <p:embeddedFont>
      <p:font typeface="Tele-GroteskFet" pitchFamily="2" charset="0"/>
      <p:bold r:id="rId54"/>
    </p:embeddedFont>
    <p:embeddedFont>
      <p:font typeface="Tele-GroteskNor" pitchFamily="2" charset="0"/>
      <p:regular r:id="rId55"/>
    </p:embeddedFont>
    <p:embeddedFont>
      <p:font typeface="Tele-GroteskNCNor" panose="020B0604020202020204" charset="0"/>
      <p:regular r:id="rId56"/>
    </p:embeddedFont>
    <p:embeddedFont>
      <p:font typeface="Wingdings 2" panose="05020102010507070707" pitchFamily="18" charset="2"/>
      <p:regular r:id="rId57"/>
    </p:embeddedFont>
    <p:embeddedFont>
      <p:font typeface="TeleGrotesk Headline" pitchFamily="2" charset="0"/>
      <p:regular r:id="rId58"/>
    </p:embeddedFont>
    <p:embeddedFont>
      <p:font typeface="Tele-GroteskUlt" pitchFamily="2" charset="0"/>
      <p:bold r:id="rId59"/>
    </p:embeddedFont>
    <p:embeddedFont>
      <p:font typeface="Arial Narrow" panose="020B0606020202030204" pitchFamily="34" charset="0"/>
      <p:regular r:id="rId60"/>
      <p:bold r:id="rId61"/>
      <p:italic r:id="rId62"/>
      <p:boldItalic r:id="rId63"/>
    </p:embeddedFont>
    <p:embeddedFont>
      <p:font typeface="Arial Unicode MS" panose="020B0604020202020204" pitchFamily="34" charset="-128"/>
      <p:regular r:id="rId64"/>
    </p:embeddedFont>
    <p:embeddedFont>
      <p:font typeface="TeleGrotesk Headline Ultra" pitchFamily="2" charset="0"/>
      <p:bold r:id="rId65"/>
    </p:embeddedFont>
  </p:embeddedFontLst>
  <p:custDataLst>
    <p:tags r:id="rId66"/>
  </p:custDataLst>
  <p:defaultTextStyle>
    <a:defPPr>
      <a:defRPr lang="de-DE"/>
    </a:defPPr>
    <a:lvl1pPr marL="0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2497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4995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7492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9989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12487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34984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7481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9978" algn="l" defTabSz="10449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87C607-AA5E-42DE-9F78-FAB5028A458C}">
          <p14:sldIdLst>
            <p14:sldId id="287"/>
            <p14:sldId id="304"/>
            <p14:sldId id="592"/>
            <p14:sldId id="335"/>
            <p14:sldId id="517"/>
            <p14:sldId id="518"/>
            <p14:sldId id="519"/>
            <p14:sldId id="520"/>
            <p14:sldId id="521"/>
            <p14:sldId id="516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73"/>
            <p14:sldId id="522"/>
            <p14:sldId id="530"/>
            <p14:sldId id="529"/>
            <p14:sldId id="523"/>
            <p14:sldId id="524"/>
            <p14:sldId id="525"/>
            <p14:sldId id="528"/>
            <p14:sldId id="550"/>
            <p14:sldId id="551"/>
            <p14:sldId id="555"/>
            <p14:sldId id="556"/>
            <p14:sldId id="557"/>
            <p14:sldId id="560"/>
            <p14:sldId id="566"/>
            <p14:sldId id="567"/>
            <p14:sldId id="568"/>
            <p14:sldId id="569"/>
            <p14:sldId id="570"/>
            <p14:sldId id="571"/>
            <p14:sldId id="572"/>
            <p14:sldId id="283"/>
          </p14:sldIdLst>
        </p14:section>
      </p14:sectionLst>
    </p:ext>
    <p:ext uri="{EFAFB233-063F-42B5-8137-9DF3F51BA10A}">
      <p15:sldGuideLst xmlns="" xmlns:p15="http://schemas.microsoft.com/office/powerpoint/2012/main">
        <p15:guide id="8" orient="horz" pos="2382" userDrawn="1">
          <p15:clr>
            <a:srgbClr val="A4A3A4"/>
          </p15:clr>
        </p15:guide>
        <p15:guide id="17" pos="227" userDrawn="1">
          <p15:clr>
            <a:srgbClr val="A4A3A4"/>
          </p15:clr>
        </p15:guide>
        <p15:guide id="23" orient="horz" pos="226">
          <p15:clr>
            <a:srgbClr val="A4A3A4"/>
          </p15:clr>
        </p15:guide>
        <p15:guide id="25" orient="horz" pos="1021">
          <p15:clr>
            <a:srgbClr val="A4A3A4"/>
          </p15:clr>
        </p15:guide>
        <p15:guide id="26" orient="horz" pos="3844">
          <p15:clr>
            <a:srgbClr val="A4A3A4"/>
          </p15:clr>
        </p15:guide>
        <p15:guide id="27" orient="horz" pos="749">
          <p15:clr>
            <a:srgbClr val="A4A3A4"/>
          </p15:clr>
        </p15:guide>
        <p15:guide id="28" orient="horz" pos="4105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orient="horz" pos="4536" userDrawn="1">
          <p15:clr>
            <a:srgbClr val="A4A3A4"/>
          </p15:clr>
        </p15:guide>
        <p15:guide id="31" pos="1724" userDrawn="1">
          <p15:clr>
            <a:srgbClr val="A4A3A4"/>
          </p15:clr>
        </p15:guide>
        <p15:guide id="32" pos="1632">
          <p15:clr>
            <a:srgbClr val="A4A3A4"/>
          </p15:clr>
        </p15:guide>
        <p15:guide id="34" pos="6123" userDrawn="1">
          <p15:clr>
            <a:srgbClr val="A4A3A4"/>
          </p15:clr>
        </p15:guide>
        <p15:guide id="35" pos="4717">
          <p15:clr>
            <a:srgbClr val="A4A3A4"/>
          </p15:clr>
        </p15:guide>
        <p15:guide id="36" pos="4627" userDrawn="1">
          <p15:clr>
            <a:srgbClr val="A4A3A4"/>
          </p15:clr>
        </p15:guide>
        <p15:guide id="37" pos="3220" userDrawn="1">
          <p15:clr>
            <a:srgbClr val="A4A3A4"/>
          </p15:clr>
        </p15:guide>
        <p15:guide id="38" pos="313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999999"/>
    <a:srgbClr val="BABD5A"/>
    <a:srgbClr val="427BAB"/>
    <a:srgbClr val="E20074"/>
    <a:srgbClr val="4B4B4B"/>
    <a:srgbClr val="E20000"/>
    <a:srgbClr val="992C99"/>
    <a:srgbClr val="C4C4C4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79296" autoAdjust="0"/>
  </p:normalViewPr>
  <p:slideViewPr>
    <p:cSldViewPr snapToGrid="0" snapToObjects="1">
      <p:cViewPr varScale="1">
        <p:scale>
          <a:sx n="105" d="100"/>
          <a:sy n="105" d="100"/>
        </p:scale>
        <p:origin x="-1794" y="-90"/>
      </p:cViewPr>
      <p:guideLst>
        <p:guide orient="horz" pos="2160"/>
        <p:guide orient="horz" pos="205"/>
        <p:guide orient="horz" pos="926"/>
        <p:guide orient="horz" pos="3486"/>
        <p:guide orient="horz" pos="679"/>
        <p:guide orient="horz" pos="3723"/>
        <p:guide orient="horz" pos="3959"/>
        <p:guide orient="horz" pos="4114"/>
        <p:guide pos="206"/>
        <p:guide pos="1564"/>
        <p:guide pos="1480"/>
        <p:guide pos="5554"/>
        <p:guide pos="4279"/>
        <p:guide pos="4197"/>
        <p:guide pos="2921"/>
        <p:guide pos="2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100" d="100"/>
          <a:sy n="100" d="100"/>
        </p:scale>
        <p:origin x="-3600" y="-120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8B8AAD-A6C2-4AFC-8286-C944755FC2EC}" type="doc">
      <dgm:prSet loTypeId="urn:microsoft.com/office/officeart/2005/8/layout/hProcess3" loCatId="process" qsTypeId="urn:microsoft.com/office/officeart/2005/8/quickstyle/simple1" qsCatId="simple" csTypeId="urn:microsoft.com/office/officeart/2005/8/colors/accent0_3" csCatId="mainScheme" phldr="0"/>
      <dgm:spPr/>
    </dgm:pt>
    <dgm:pt modelId="{3A0FBCA7-52BD-4BF8-9C23-FF6C31E38E12}">
      <dgm:prSet phldrT="[Text]" phldr="1"/>
      <dgm:spPr/>
      <dgm:t>
        <a:bodyPr/>
        <a:lstStyle/>
        <a:p>
          <a:endParaRPr lang="ru-RU" dirty="0"/>
        </a:p>
      </dgm:t>
    </dgm:pt>
    <dgm:pt modelId="{C05134D0-1051-427D-B17B-AAA1C8BB3ECA}" type="parTrans" cxnId="{7352C4AA-B8AE-4FAC-8140-7F0B79448576}">
      <dgm:prSet/>
      <dgm:spPr/>
      <dgm:t>
        <a:bodyPr/>
        <a:lstStyle/>
        <a:p>
          <a:endParaRPr lang="ru-RU"/>
        </a:p>
      </dgm:t>
    </dgm:pt>
    <dgm:pt modelId="{5B80B882-9533-4806-A97D-1C32BF2470C2}" type="sibTrans" cxnId="{7352C4AA-B8AE-4FAC-8140-7F0B79448576}">
      <dgm:prSet/>
      <dgm:spPr/>
      <dgm:t>
        <a:bodyPr/>
        <a:lstStyle/>
        <a:p>
          <a:endParaRPr lang="ru-RU"/>
        </a:p>
      </dgm:t>
    </dgm:pt>
    <dgm:pt modelId="{3A387058-0502-49D5-8043-759B00CA61CB}" type="pres">
      <dgm:prSet presAssocID="{EC8B8AAD-A6C2-4AFC-8286-C944755FC2EC}" presName="Name0" presStyleCnt="0">
        <dgm:presLayoutVars>
          <dgm:dir/>
          <dgm:animLvl val="lvl"/>
          <dgm:resizeHandles val="exact"/>
        </dgm:presLayoutVars>
      </dgm:prSet>
      <dgm:spPr/>
    </dgm:pt>
    <dgm:pt modelId="{D93E9A44-8AFD-48AA-9372-02BCE4A6630C}" type="pres">
      <dgm:prSet presAssocID="{EC8B8AAD-A6C2-4AFC-8286-C944755FC2EC}" presName="dummy" presStyleCnt="0"/>
      <dgm:spPr/>
    </dgm:pt>
    <dgm:pt modelId="{4AF000AC-9204-4BA2-B7A5-7E2B5DC92526}" type="pres">
      <dgm:prSet presAssocID="{EC8B8AAD-A6C2-4AFC-8286-C944755FC2EC}" presName="linH" presStyleCnt="0"/>
      <dgm:spPr/>
    </dgm:pt>
    <dgm:pt modelId="{F0B73E47-9267-44B4-95F2-69BB9D6D244C}" type="pres">
      <dgm:prSet presAssocID="{EC8B8AAD-A6C2-4AFC-8286-C944755FC2EC}" presName="padding1" presStyleCnt="0"/>
      <dgm:spPr/>
    </dgm:pt>
    <dgm:pt modelId="{7D386F85-E6FA-446E-94A5-4BAD2517AFD5}" type="pres">
      <dgm:prSet presAssocID="{3A0FBCA7-52BD-4BF8-9C23-FF6C31E38E12}" presName="linV" presStyleCnt="0"/>
      <dgm:spPr/>
    </dgm:pt>
    <dgm:pt modelId="{012424AC-F307-4E9A-A7D3-A92B545EDD1B}" type="pres">
      <dgm:prSet presAssocID="{3A0FBCA7-52BD-4BF8-9C23-FF6C31E38E12}" presName="spVertical1" presStyleCnt="0"/>
      <dgm:spPr/>
    </dgm:pt>
    <dgm:pt modelId="{5F54BF8E-CE06-44B5-92E9-72D5F216D576}" type="pres">
      <dgm:prSet presAssocID="{3A0FBCA7-52BD-4BF8-9C23-FF6C31E38E12}" presName="parTx" presStyleLbl="revTx" presStyleIdx="0" presStyleCnt="1" custAng="54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A1296B-A945-410E-ACB1-A2B019796557}" type="pres">
      <dgm:prSet presAssocID="{3A0FBCA7-52BD-4BF8-9C23-FF6C31E38E12}" presName="spVertical2" presStyleCnt="0"/>
      <dgm:spPr/>
    </dgm:pt>
    <dgm:pt modelId="{01D2E193-0771-4D57-8DBC-35D78BA5CE3A}" type="pres">
      <dgm:prSet presAssocID="{3A0FBCA7-52BD-4BF8-9C23-FF6C31E38E12}" presName="spVertical3" presStyleCnt="0"/>
      <dgm:spPr/>
    </dgm:pt>
    <dgm:pt modelId="{98F019A0-77EA-4474-8CF2-9DDAD788CE6F}" type="pres">
      <dgm:prSet presAssocID="{EC8B8AAD-A6C2-4AFC-8286-C944755FC2EC}" presName="padding2" presStyleCnt="0"/>
      <dgm:spPr/>
    </dgm:pt>
    <dgm:pt modelId="{80C41DD6-FCA0-4900-AE8E-9BCDDBBF86E7}" type="pres">
      <dgm:prSet presAssocID="{EC8B8AAD-A6C2-4AFC-8286-C944755FC2EC}" presName="negArrow" presStyleCnt="0"/>
      <dgm:spPr/>
    </dgm:pt>
    <dgm:pt modelId="{26A4398C-F123-45F3-97C8-8FF570C971C7}" type="pres">
      <dgm:prSet presAssocID="{EC8B8AAD-A6C2-4AFC-8286-C944755FC2EC}" presName="backgroundArrow" presStyleLbl="node1" presStyleIdx="0" presStyleCnt="1" custAng="5400000" custLinFactNeighborX="90123" custLinFactNeighborY="5149"/>
      <dgm:spPr/>
    </dgm:pt>
  </dgm:ptLst>
  <dgm:cxnLst>
    <dgm:cxn modelId="{7352C4AA-B8AE-4FAC-8140-7F0B79448576}" srcId="{EC8B8AAD-A6C2-4AFC-8286-C944755FC2EC}" destId="{3A0FBCA7-52BD-4BF8-9C23-FF6C31E38E12}" srcOrd="0" destOrd="0" parTransId="{C05134D0-1051-427D-B17B-AAA1C8BB3ECA}" sibTransId="{5B80B882-9533-4806-A97D-1C32BF2470C2}"/>
    <dgm:cxn modelId="{BF203D69-2768-496C-A889-30C28D904981}" type="presOf" srcId="{3A0FBCA7-52BD-4BF8-9C23-FF6C31E38E12}" destId="{5F54BF8E-CE06-44B5-92E9-72D5F216D576}" srcOrd="0" destOrd="0" presId="urn:microsoft.com/office/officeart/2005/8/layout/hProcess3"/>
    <dgm:cxn modelId="{9F10604B-21E1-46FC-B88E-FE713FE0E29E}" type="presOf" srcId="{EC8B8AAD-A6C2-4AFC-8286-C944755FC2EC}" destId="{3A387058-0502-49D5-8043-759B00CA61CB}" srcOrd="0" destOrd="0" presId="urn:microsoft.com/office/officeart/2005/8/layout/hProcess3"/>
    <dgm:cxn modelId="{06C21411-2D3F-4433-8E65-7BEBFDBFDA88}" type="presParOf" srcId="{3A387058-0502-49D5-8043-759B00CA61CB}" destId="{D93E9A44-8AFD-48AA-9372-02BCE4A6630C}" srcOrd="0" destOrd="0" presId="urn:microsoft.com/office/officeart/2005/8/layout/hProcess3"/>
    <dgm:cxn modelId="{FD3A7F1F-AC66-4B17-A0BD-7FF0D0C871B9}" type="presParOf" srcId="{3A387058-0502-49D5-8043-759B00CA61CB}" destId="{4AF000AC-9204-4BA2-B7A5-7E2B5DC92526}" srcOrd="1" destOrd="0" presId="urn:microsoft.com/office/officeart/2005/8/layout/hProcess3"/>
    <dgm:cxn modelId="{B194C7CB-B286-4BA6-B01D-161C90432CBE}" type="presParOf" srcId="{4AF000AC-9204-4BA2-B7A5-7E2B5DC92526}" destId="{F0B73E47-9267-44B4-95F2-69BB9D6D244C}" srcOrd="0" destOrd="0" presId="urn:microsoft.com/office/officeart/2005/8/layout/hProcess3"/>
    <dgm:cxn modelId="{567DA1C4-0A89-441E-9DAF-57486C9B7604}" type="presParOf" srcId="{4AF000AC-9204-4BA2-B7A5-7E2B5DC92526}" destId="{7D386F85-E6FA-446E-94A5-4BAD2517AFD5}" srcOrd="1" destOrd="0" presId="urn:microsoft.com/office/officeart/2005/8/layout/hProcess3"/>
    <dgm:cxn modelId="{755BC467-D199-41AE-979D-6A112556B02C}" type="presParOf" srcId="{7D386F85-E6FA-446E-94A5-4BAD2517AFD5}" destId="{012424AC-F307-4E9A-A7D3-A92B545EDD1B}" srcOrd="0" destOrd="0" presId="urn:microsoft.com/office/officeart/2005/8/layout/hProcess3"/>
    <dgm:cxn modelId="{0B13AA59-EEEF-49F1-8F08-FBCE273BF86C}" type="presParOf" srcId="{7D386F85-E6FA-446E-94A5-4BAD2517AFD5}" destId="{5F54BF8E-CE06-44B5-92E9-72D5F216D576}" srcOrd="1" destOrd="0" presId="urn:microsoft.com/office/officeart/2005/8/layout/hProcess3"/>
    <dgm:cxn modelId="{CBA25216-4BF3-49D5-84E4-D80F4D4FAD9D}" type="presParOf" srcId="{7D386F85-E6FA-446E-94A5-4BAD2517AFD5}" destId="{A6A1296B-A945-410E-ACB1-A2B019796557}" srcOrd="2" destOrd="0" presId="urn:microsoft.com/office/officeart/2005/8/layout/hProcess3"/>
    <dgm:cxn modelId="{6C02B0CD-A2F4-42FD-905D-F808B58E28A7}" type="presParOf" srcId="{7D386F85-E6FA-446E-94A5-4BAD2517AFD5}" destId="{01D2E193-0771-4D57-8DBC-35D78BA5CE3A}" srcOrd="3" destOrd="0" presId="urn:microsoft.com/office/officeart/2005/8/layout/hProcess3"/>
    <dgm:cxn modelId="{DEB83BCF-4CF8-4BE5-81F2-2A693AE79EE3}" type="presParOf" srcId="{4AF000AC-9204-4BA2-B7A5-7E2B5DC92526}" destId="{98F019A0-77EA-4474-8CF2-9DDAD788CE6F}" srcOrd="2" destOrd="0" presId="urn:microsoft.com/office/officeart/2005/8/layout/hProcess3"/>
    <dgm:cxn modelId="{9B182E14-2B5D-432C-86F2-CC86152A8C9D}" type="presParOf" srcId="{4AF000AC-9204-4BA2-B7A5-7E2B5DC92526}" destId="{80C41DD6-FCA0-4900-AE8E-9BCDDBBF86E7}" srcOrd="3" destOrd="0" presId="urn:microsoft.com/office/officeart/2005/8/layout/hProcess3"/>
    <dgm:cxn modelId="{C128A94A-4D57-4B8A-B495-09BF9E45703C}" type="presParOf" srcId="{4AF000AC-9204-4BA2-B7A5-7E2B5DC92526}" destId="{26A4398C-F123-45F3-97C8-8FF570C971C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4398C-F123-45F3-97C8-8FF570C971C7}">
      <dsp:nvSpPr>
        <dsp:cNvPr id="0" name=""/>
        <dsp:cNvSpPr/>
      </dsp:nvSpPr>
      <dsp:spPr>
        <a:xfrm rot="5400000">
          <a:off x="263821" y="20886"/>
          <a:ext cx="1463643" cy="936000"/>
        </a:xfrm>
        <a:prstGeom prst="rightArrow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4BF8E-CE06-44B5-92E9-72D5F216D576}">
      <dsp:nvSpPr>
        <dsp:cNvPr id="0" name=""/>
        <dsp:cNvSpPr/>
      </dsp:nvSpPr>
      <dsp:spPr>
        <a:xfrm rot="5400000">
          <a:off x="118063" y="254886"/>
          <a:ext cx="1199215" cy="46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2080" rIns="0" bIns="13208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 dirty="0"/>
        </a:p>
      </dsp:txBody>
      <dsp:txXfrm>
        <a:off x="118063" y="254886"/>
        <a:ext cx="1199215" cy="46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16025" y="371475"/>
            <a:ext cx="4425950" cy="3319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044995" rtl="0" eaLnBrk="1" latinLnBrk="0" hangingPunct="1">
      <a:lnSpc>
        <a:spcPct val="90000"/>
      </a:lnSpc>
      <a:spcBef>
        <a:spcPts val="363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044995" rtl="0" eaLnBrk="1" latinLnBrk="0" hangingPunct="1">
      <a:lnSpc>
        <a:spcPct val="90000"/>
      </a:lnSpc>
      <a:spcBef>
        <a:spcPts val="363"/>
      </a:spcBef>
      <a:buClr>
        <a:schemeClr val="tx2"/>
      </a:buClr>
      <a:buSzPct val="75000"/>
      <a:buFont typeface="Wingdings" pitchFamily="2" charset="2"/>
      <a:buNone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77753" indent="-77753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64144" indent="-86392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41897" indent="-77753" algn="l" defTabSz="1044995" rtl="0" eaLnBrk="1" latinLnBrk="0" hangingPunct="1">
      <a:lnSpc>
        <a:spcPct val="90000"/>
      </a:lnSpc>
      <a:spcBef>
        <a:spcPts val="363"/>
      </a:spcBef>
      <a:buClrTx/>
      <a:buSzPct val="70000"/>
      <a:buFont typeface="Wingdings 2" panose="05020102010507070707" pitchFamily="18" charset="2"/>
      <a:buChar char="¡"/>
      <a:defRPr sz="9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612487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34984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7481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9978" algn="l" defTabSz="104499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93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26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09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err="1" smtClean="0"/>
              <a:t>AngularJS</a:t>
            </a:r>
            <a:r>
              <a:rPr lang="ru-RU" dirty="0" smtClean="0"/>
              <a:t> представляет собой комплексный </a:t>
            </a:r>
            <a:r>
              <a:rPr lang="ru-RU" dirty="0" err="1" smtClean="0"/>
              <a:t>фреймворк</a:t>
            </a:r>
            <a:r>
              <a:rPr lang="ru-RU" dirty="0" smtClean="0"/>
              <a:t>. В стандартной поставке он предоставляет следующие возможности: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Все, что вам нужно для создания CRUD-приложений: </a:t>
            </a:r>
            <a:r>
              <a:rPr lang="ru-RU" dirty="0" err="1" smtClean="0"/>
              <a:t>data-binding</a:t>
            </a:r>
            <a:r>
              <a:rPr lang="ru-RU" dirty="0" smtClean="0"/>
              <a:t>, базовые директивы для шаблонов, </a:t>
            </a:r>
            <a:r>
              <a:rPr lang="ru-RU" dirty="0" err="1" smtClean="0"/>
              <a:t>валидация</a:t>
            </a:r>
            <a:r>
              <a:rPr lang="ru-RU" dirty="0" smtClean="0"/>
              <a:t> форм, </a:t>
            </a:r>
            <a:r>
              <a:rPr lang="ru-RU" dirty="0" err="1" smtClean="0"/>
              <a:t>роутинг</a:t>
            </a:r>
            <a:r>
              <a:rPr lang="ru-RU" dirty="0" smtClean="0"/>
              <a:t>, </a:t>
            </a:r>
            <a:r>
              <a:rPr lang="ru-RU" dirty="0" err="1" smtClean="0"/>
              <a:t>deep</a:t>
            </a:r>
            <a:r>
              <a:rPr lang="ru-RU" dirty="0" smtClean="0"/>
              <a:t> </a:t>
            </a:r>
            <a:r>
              <a:rPr lang="ru-RU" dirty="0" err="1" smtClean="0"/>
              <a:t>linking</a:t>
            </a:r>
            <a:r>
              <a:rPr lang="ru-RU" dirty="0" smtClean="0"/>
              <a:t>, повторное использование компонентов, </a:t>
            </a:r>
            <a:r>
              <a:rPr lang="ru-RU" dirty="0" err="1" smtClean="0"/>
              <a:t>dependency</a:t>
            </a:r>
            <a:r>
              <a:rPr lang="ru-RU" dirty="0" smtClean="0"/>
              <a:t> </a:t>
            </a:r>
            <a:r>
              <a:rPr lang="ru-RU" dirty="0" err="1" smtClean="0"/>
              <a:t>injection</a:t>
            </a:r>
            <a:r>
              <a:rPr lang="ru-RU" dirty="0" smtClean="0"/>
              <a:t>, инструменты для взаимодействия с серверными (</a:t>
            </a:r>
            <a:r>
              <a:rPr lang="ru-RU" dirty="0" err="1" smtClean="0"/>
              <a:t>RESTful</a:t>
            </a:r>
            <a:r>
              <a:rPr lang="ru-RU" dirty="0" smtClean="0"/>
              <a:t>) источниками данных.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Все, что вам нужно для тестирования: средства для модульного тестирование, </a:t>
            </a:r>
            <a:r>
              <a:rPr lang="ru-RU" dirty="0" err="1" smtClean="0"/>
              <a:t>end-to-end</a:t>
            </a:r>
            <a:r>
              <a:rPr lang="ru-RU" dirty="0" smtClean="0"/>
              <a:t> тестирования, </a:t>
            </a:r>
            <a:r>
              <a:rPr lang="ru-RU" dirty="0" err="1" smtClean="0"/>
              <a:t>mock</a:t>
            </a:r>
            <a:r>
              <a:rPr lang="ru-RU" dirty="0" smtClean="0"/>
              <a:t>-и.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Шаблон типового приложения, включающего в себя структуру каталогов и тестовые скрипты.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91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Хорошо отделять манипуляцию DOM-ом от логики работы приложения. Это существенно улучшает тестируемость кода.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Хорошо считать, что автоматизированное тестирование приложения настолько же важно, насколько и написание самого приложения. Тестируемость очень сильно зависит от того, как структурирован код.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Хорошо отделять разработку клиентской части от серверной. Это позволяет вести разработку параллельно и улучшает повторное использование на обеих сторонах.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Хорошо, когда </a:t>
            </a:r>
            <a:r>
              <a:rPr lang="ru-RU" dirty="0" err="1" smtClean="0"/>
              <a:t>фреймворк</a:t>
            </a:r>
            <a:r>
              <a:rPr lang="ru-RU" dirty="0" smtClean="0"/>
              <a:t> ведет разработчика по всему циклу разработки приложения: от проектирования UI через написание бизнес-логики к тестированию.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Хорошо, когда распространенные задачи становятся тривиальными, а сложные — упрощаются.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7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Angular</a:t>
            </a:r>
            <a:r>
              <a:rPr lang="ru-RU" dirty="0" smtClean="0"/>
              <a:t> уже на стадии загрузки превращает ваше дерево DOM и </a:t>
            </a:r>
            <a:r>
              <a:rPr lang="en-US" dirty="0" smtClean="0"/>
              <a:t>JavaScript </a:t>
            </a:r>
            <a:r>
              <a:rPr lang="ru-RU" dirty="0" smtClean="0"/>
              <a:t>код в </a:t>
            </a:r>
            <a:r>
              <a:rPr lang="ru-RU" dirty="0" err="1" smtClean="0"/>
              <a:t>angular</a:t>
            </a:r>
            <a:r>
              <a:rPr lang="ru-RU" dirty="0" smtClean="0"/>
              <a:t>-приложение. HTML-разметка страницы с </a:t>
            </a:r>
            <a:r>
              <a:rPr lang="ru-RU" dirty="0" err="1" smtClean="0"/>
              <a:t>angular</a:t>
            </a:r>
            <a:r>
              <a:rPr lang="ru-RU" dirty="0" smtClean="0"/>
              <a:t>-директивами и фильтрами в ней компилируются в дерево шаблонов, соответствующие области видимости (</a:t>
            </a:r>
            <a:r>
              <a:rPr lang="ru-RU" dirty="0" err="1" smtClean="0"/>
              <a:t>scope</a:t>
            </a:r>
            <a:r>
              <a:rPr lang="ru-RU" dirty="0" smtClean="0"/>
              <a:t>) и контроллеры присоединяются к ним в нужных местах, внутренний цикл работы приложения обеспечивает правильную привязку данных между представлением и моделью.</a:t>
            </a:r>
          </a:p>
          <a:p>
            <a:endParaRPr lang="ru-RU" dirty="0" smtClean="0"/>
          </a:p>
          <a:p>
            <a:r>
              <a:rPr lang="ru-RU" dirty="0" smtClean="0"/>
              <a:t>Это реально работающая схема в полном согласии с принципами MVC, обеспечивающая очень чистое разделение между представлением, контроллером и моделью. Если говорить про общий цикл событий, </a:t>
            </a:r>
            <a:r>
              <a:rPr lang="ru-RU" dirty="0" err="1" smtClean="0"/>
              <a:t>отрисовки</a:t>
            </a:r>
            <a:r>
              <a:rPr lang="ru-RU" dirty="0" smtClean="0"/>
              <a:t> страницы и привязки данных, то вы можете считать, что он выполняется непрерывно все время, вызывая при этом код из ваших контроллеров лишь когда это требуется.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90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Допустим, мы хотим показывать и скрывать некоторый элемент, основываясь на состоянии </a:t>
            </a:r>
            <a:r>
              <a:rPr lang="ru-RU" dirty="0" err="1" smtClean="0"/>
              <a:t>чекбокса</a:t>
            </a:r>
            <a:r>
              <a:rPr lang="ru-RU" dirty="0" smtClean="0"/>
              <a:t>. В </a:t>
            </a:r>
            <a:r>
              <a:rPr lang="ru-RU" dirty="0" err="1" smtClean="0"/>
              <a:t>jQuery</a:t>
            </a:r>
            <a:r>
              <a:rPr lang="ru-RU" dirty="0" smtClean="0"/>
              <a:t> мы бы сделали это как-то так:</a:t>
            </a:r>
            <a:br>
              <a:rPr lang="ru-RU" dirty="0" smtClean="0"/>
            </a:b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302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Обратите внимание на то, что </a:t>
            </a:r>
            <a:r>
              <a:rPr lang="ru-RU" dirty="0" err="1" smtClean="0"/>
              <a:t>javascript</a:t>
            </a:r>
            <a:r>
              <a:rPr lang="ru-RU" dirty="0" smtClean="0"/>
              <a:t>-код здесь воспринимает DOM с точки зрения императивного подхода: возьми этот элемент и его атрибут, посмотри на его значение, сделай так-то и так-то.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74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en-US" dirty="0" smtClean="0"/>
              <a:t>AngularJS </a:t>
            </a:r>
            <a:r>
              <a:rPr lang="ru-RU" dirty="0" smtClean="0"/>
              <a:t>является </a:t>
            </a:r>
            <a:r>
              <a:rPr lang="en-US" dirty="0" smtClean="0"/>
              <a:t>MVC </a:t>
            </a:r>
            <a:r>
              <a:rPr lang="ru-RU" dirty="0" err="1" smtClean="0"/>
              <a:t>фреймворком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Часто используемой практикой при использовании MVC </a:t>
            </a:r>
            <a:r>
              <a:rPr lang="ru-RU" dirty="0" err="1" smtClean="0"/>
              <a:t>фреймворков</a:t>
            </a:r>
            <a:r>
              <a:rPr lang="ru-RU" dirty="0" smtClean="0"/>
              <a:t> является группировка файлов по следующему шаблону: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Тем не менее при росте приложения использование подобной структуры папок приводит к тому, что в каждый момент времени приходится держать открытыми несколько папок.</a:t>
            </a:r>
            <a:r>
              <a:rPr lang="en-US" dirty="0" smtClean="0"/>
              <a:t> </a:t>
            </a:r>
            <a:r>
              <a:rPr lang="ru-RU" dirty="0" smtClean="0"/>
              <a:t>Поэтому при перемещении по дереву каталогов вы постоянно будете тратить время на скроллинг.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30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Чтобы избежать этого, вы можете группировать файлы по функционалу, а не по типу:</a:t>
            </a:r>
            <a:endParaRPr lang="en-US" dirty="0" smtClean="0"/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en-US" dirty="0" smtClean="0"/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Подобная структура папок делает гораздо более простым поиск связанных файлов, относящихся к одной и той же </a:t>
            </a:r>
            <a:r>
              <a:rPr lang="ru-RU" dirty="0" err="1" smtClean="0"/>
              <a:t>фиче</a:t>
            </a:r>
            <a:r>
              <a:rPr lang="ru-RU" dirty="0" smtClean="0"/>
              <a:t>, что способно ускорить процесс разработки. </a:t>
            </a:r>
            <a:endParaRPr lang="en-US" dirty="0" smtClean="0"/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Да, это может показаться спорным — хранить в одной папке </a:t>
            </a:r>
            <a:r>
              <a:rPr lang="ru-RU" dirty="0" err="1" smtClean="0"/>
              <a:t>html</a:t>
            </a:r>
            <a:r>
              <a:rPr lang="ru-RU" dirty="0" smtClean="0"/>
              <a:t> файлы вместе с </a:t>
            </a:r>
            <a:r>
              <a:rPr lang="ru-RU" dirty="0" err="1" smtClean="0"/>
              <a:t>js</a:t>
            </a:r>
            <a:r>
              <a:rPr lang="ru-RU" dirty="0" smtClean="0"/>
              <a:t>, но эффект от экономии времени может оказаться более важным.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77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err="1" smtClean="0"/>
              <a:t>AngularJS</a:t>
            </a:r>
            <a:r>
              <a:rPr lang="ru-RU" dirty="0" smtClean="0"/>
              <a:t> очень гибок в вопросе того, как зависимости могут быть внедрены. Самый простой способ — это передать зависимость в функцию в качестве параметра:</a:t>
            </a:r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ru-RU" dirty="0" smtClean="0"/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Из кода ясно, что </a:t>
            </a:r>
            <a:r>
              <a:rPr lang="ru-RU" dirty="0" err="1" smtClean="0"/>
              <a:t>MainCtrl</a:t>
            </a:r>
            <a:r>
              <a:rPr lang="ru-RU" dirty="0" smtClean="0"/>
              <a:t> зависит от $</a:t>
            </a:r>
            <a:r>
              <a:rPr lang="ru-RU" dirty="0" err="1" smtClean="0"/>
              <a:t>scope</a:t>
            </a:r>
            <a:r>
              <a:rPr lang="ru-RU" dirty="0" smtClean="0"/>
              <a:t> </a:t>
            </a:r>
            <a:r>
              <a:rPr lang="ru-RU" dirty="0" err="1" smtClean="0"/>
              <a:t>and</a:t>
            </a:r>
            <a:r>
              <a:rPr lang="ru-RU" dirty="0" smtClean="0"/>
              <a:t> $</a:t>
            </a:r>
            <a:r>
              <a:rPr lang="ru-RU" dirty="0" err="1" smtClean="0"/>
              <a:t>timeout</a:t>
            </a:r>
            <a:r>
              <a:rPr lang="ru-RU" dirty="0" smtClean="0"/>
              <a:t>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0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29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Это прекрасно работает до того момента, как проект пойдет в </a:t>
            </a:r>
            <a:r>
              <a:rPr lang="ru-RU" dirty="0" err="1" smtClean="0"/>
              <a:t>продакшн</a:t>
            </a:r>
            <a:r>
              <a:rPr lang="ru-RU" dirty="0" smtClean="0"/>
              <a:t> и вы захотите </a:t>
            </a:r>
            <a:r>
              <a:rPr lang="ru-RU" dirty="0" err="1" smtClean="0"/>
              <a:t>минифицировать</a:t>
            </a:r>
            <a:r>
              <a:rPr lang="ru-RU" dirty="0" smtClean="0"/>
              <a:t> ваш код. Использование </a:t>
            </a:r>
            <a:r>
              <a:rPr lang="ru-RU" dirty="0" err="1" smtClean="0"/>
              <a:t>UglifyJS</a:t>
            </a:r>
            <a:r>
              <a:rPr lang="ru-RU" dirty="0" smtClean="0"/>
              <a:t> к вышеуказанному коду</a:t>
            </a:r>
            <a:r>
              <a:rPr lang="ru-RU" baseline="0" dirty="0" smtClean="0"/>
              <a:t> </a:t>
            </a:r>
            <a:r>
              <a:rPr lang="ru-RU" dirty="0" smtClean="0"/>
              <a:t>приведет к следующему:</a:t>
            </a:r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ru-RU" dirty="0" smtClean="0"/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Теперь </a:t>
            </a:r>
            <a:r>
              <a:rPr lang="ru-RU" dirty="0" err="1" smtClean="0"/>
              <a:t>AngularJS</a:t>
            </a:r>
            <a:r>
              <a:rPr lang="ru-RU" dirty="0" smtClean="0"/>
              <a:t> никак не узнает от чего в реальности зависит </a:t>
            </a:r>
            <a:r>
              <a:rPr lang="ru-RU" dirty="0" err="1" smtClean="0"/>
              <a:t>MainCtrl</a:t>
            </a:r>
            <a:r>
              <a:rPr lang="ru-RU" dirty="0" smtClean="0"/>
              <a:t>.</a:t>
            </a:r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49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Чтобы этого не происходило, есть очень простое решение — передавать зависимости как массив строк, с последним элементом в виде функции, принимающей все перечисленные зависимости в виде параметров:</a:t>
            </a:r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ru-RU" dirty="0" smtClean="0"/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Код выше будет преобразован </a:t>
            </a:r>
            <a:r>
              <a:rPr lang="ru-RU" dirty="0" err="1" smtClean="0"/>
              <a:t>минификатором</a:t>
            </a:r>
            <a:r>
              <a:rPr lang="ru-RU" dirty="0" smtClean="0"/>
              <a:t> в код, который </a:t>
            </a:r>
            <a:r>
              <a:rPr lang="ru-RU" dirty="0" err="1" smtClean="0"/>
              <a:t>AngularJS</a:t>
            </a:r>
            <a:r>
              <a:rPr lang="ru-RU" dirty="0" smtClean="0"/>
              <a:t> уже сможет корректно интерпретировать:</a:t>
            </a:r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91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Контроллеры — это основа </a:t>
            </a:r>
            <a:r>
              <a:rPr lang="ru-RU" dirty="0" err="1" smtClean="0"/>
              <a:t>AngularJS</a:t>
            </a:r>
            <a:r>
              <a:rPr lang="ru-RU" dirty="0" smtClean="0"/>
              <a:t>. И часто, особенно новички, пишут в контроллерах слишком много логики. Контроллеры не должны осуществлять манипуляции с DOM или содержать DOM селекторы, для это существуют директивы. </a:t>
            </a:r>
          </a:p>
          <a:p>
            <a:endParaRPr lang="ru-RU" dirty="0" smtClean="0"/>
          </a:p>
          <a:p>
            <a:r>
              <a:rPr lang="ru-RU" dirty="0" smtClean="0"/>
              <a:t>Точно также и бизнес-логика должна находиться в сервисах. Данные также должны храниться в сервисах (за исключением случаев когда данные привязаны к $</a:t>
            </a:r>
            <a:r>
              <a:rPr lang="ru-RU" dirty="0" err="1" smtClean="0"/>
              <a:t>scope</a:t>
            </a:r>
            <a:r>
              <a:rPr lang="ru-RU" dirty="0" smtClean="0"/>
              <a:t>), поскольку сервисы, в отличие от контроллеров, </a:t>
            </a:r>
            <a:r>
              <a:rPr lang="ru-RU" dirty="0" err="1" smtClean="0"/>
              <a:t>синглтоны</a:t>
            </a:r>
            <a:r>
              <a:rPr lang="ru-RU" dirty="0" smtClean="0"/>
              <a:t>, чье время жизни совпадает со временем жизни самого приложения.</a:t>
            </a:r>
          </a:p>
          <a:p>
            <a:endParaRPr lang="ru-RU" dirty="0" smtClean="0"/>
          </a:p>
          <a:p>
            <a:r>
              <a:rPr lang="ru-RU" dirty="0" smtClean="0"/>
              <a:t>При разработке контроллеров лучше всего следовать принципу единственной ответственности (SRP) и считать контроллер координатором между представлением и моделью, в этом случае логики в нем будет минимум.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34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Batarang</a:t>
            </a:r>
            <a:r>
              <a:rPr lang="ru-RU" dirty="0" smtClean="0"/>
              <a:t> — это расширение браузера </a:t>
            </a:r>
            <a:r>
              <a:rPr lang="ru-RU" dirty="0" err="1" smtClean="0"/>
              <a:t>Chrome</a:t>
            </a:r>
            <a:r>
              <a:rPr lang="ru-RU" dirty="0" smtClean="0"/>
              <a:t> для разработки и </a:t>
            </a:r>
            <a:r>
              <a:rPr lang="ru-RU" dirty="0" err="1" smtClean="0"/>
              <a:t>дебага</a:t>
            </a:r>
            <a:r>
              <a:rPr lang="ru-RU" dirty="0" smtClean="0"/>
              <a:t> </a:t>
            </a:r>
            <a:r>
              <a:rPr lang="ru-RU" dirty="0" err="1" smtClean="0"/>
              <a:t>AngularJS</a:t>
            </a:r>
            <a:r>
              <a:rPr lang="ru-RU" dirty="0" smtClean="0"/>
              <a:t> приложений. </a:t>
            </a:r>
            <a:r>
              <a:rPr lang="ru-RU" dirty="0" err="1" smtClean="0"/>
              <a:t>Batarang</a:t>
            </a:r>
            <a:r>
              <a:rPr lang="ru-RU" dirty="0" smtClean="0"/>
              <a:t> позволяет: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просматривать модели привязанные к </a:t>
            </a:r>
            <a:r>
              <a:rPr lang="ru-RU" dirty="0" err="1" smtClean="0"/>
              <a:t>скоупам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строить граф зависимостей в приложении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производить анализ производительности приложения</a:t>
            </a:r>
          </a:p>
          <a:p>
            <a:endParaRPr lang="en-US" dirty="0" smtClean="0"/>
          </a:p>
          <a:p>
            <a:r>
              <a:rPr lang="ru-RU" dirty="0" smtClean="0"/>
              <a:t>Несмотря на то, что производительность </a:t>
            </a:r>
            <a:r>
              <a:rPr lang="ru-RU" dirty="0" err="1" smtClean="0"/>
              <a:t>AngularJS</a:t>
            </a:r>
            <a:r>
              <a:rPr lang="ru-RU" dirty="0" smtClean="0"/>
              <a:t> неплохая «из коробки», при росте приложения, с добавлением </a:t>
            </a:r>
            <a:r>
              <a:rPr lang="ru-RU" dirty="0" err="1" smtClean="0"/>
              <a:t>кастомных</a:t>
            </a:r>
            <a:r>
              <a:rPr lang="ru-RU" dirty="0" smtClean="0"/>
              <a:t> директив и сложной логики, приложение может начать подтормаживать. </a:t>
            </a:r>
            <a:endParaRPr lang="en-US" dirty="0" smtClean="0"/>
          </a:p>
          <a:p>
            <a:r>
              <a:rPr lang="ru-RU" dirty="0" smtClean="0"/>
              <a:t>Используя </a:t>
            </a:r>
            <a:r>
              <a:rPr lang="ru-RU" dirty="0" err="1" smtClean="0"/>
              <a:t>Batarang</a:t>
            </a:r>
            <a:r>
              <a:rPr lang="ru-RU" dirty="0" smtClean="0"/>
              <a:t> легко разобраться, какая из функций тратит много времени при вызове. </a:t>
            </a:r>
            <a:endParaRPr lang="en-US" dirty="0" smtClean="0"/>
          </a:p>
          <a:p>
            <a:r>
              <a:rPr lang="ru-RU" dirty="0" err="1" smtClean="0"/>
              <a:t>Batarang</a:t>
            </a:r>
            <a:r>
              <a:rPr lang="ru-RU" dirty="0" smtClean="0"/>
              <a:t> также отображает дерево наблюдателей (</a:t>
            </a:r>
            <a:r>
              <a:rPr lang="ru-RU" dirty="0" err="1" smtClean="0"/>
              <a:t>watch</a:t>
            </a:r>
            <a:r>
              <a:rPr lang="ru-RU" dirty="0" smtClean="0"/>
              <a:t> </a:t>
            </a:r>
            <a:r>
              <a:rPr lang="ru-RU" dirty="0" err="1" smtClean="0"/>
              <a:t>tree</a:t>
            </a:r>
            <a:r>
              <a:rPr lang="ru-RU" dirty="0" smtClean="0"/>
              <a:t>), которое может быть полезным при использовании большого числа наблюдателей (</a:t>
            </a:r>
            <a:r>
              <a:rPr lang="ru-RU" dirty="0" err="1" smtClean="0"/>
              <a:t>watchers</a:t>
            </a:r>
            <a:r>
              <a:rPr lang="ru-RU" dirty="0" smtClean="0"/>
              <a:t>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99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AngularJS</a:t>
            </a:r>
            <a:r>
              <a:rPr lang="ru-RU" dirty="0" smtClean="0"/>
              <a:t> довольно производителен из коробки. Но, когда количество наблюдателей достигнет числа 2000, $</a:t>
            </a:r>
            <a:r>
              <a:rPr lang="ru-RU" dirty="0" err="1" smtClean="0"/>
              <a:t>digest</a:t>
            </a:r>
            <a:r>
              <a:rPr lang="ru-RU" dirty="0" smtClean="0"/>
              <a:t> цикл, в котором происходит проверка изменения данных, может начать замедлять работу приложения. </a:t>
            </a:r>
            <a:endParaRPr lang="en-US" dirty="0" smtClean="0"/>
          </a:p>
          <a:p>
            <a:r>
              <a:rPr lang="ru-RU" dirty="0" smtClean="0"/>
              <a:t>Хотя достижение числа 2000 не гарантирует замедления, это хорошая стартовая точка, с которой уже можно начинать беспокоиться.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С помощью </a:t>
            </a:r>
            <a:r>
              <a:rPr lang="ru-RU" dirty="0" err="1" smtClean="0"/>
              <a:t>батаранга</a:t>
            </a:r>
            <a:r>
              <a:rPr lang="ru-RU" dirty="0" smtClean="0"/>
              <a:t> и скриптов вы можете посмотреть, есть ли у вас наблюдатели-дубликаты или наблюдатели над неизменяемыми данными. В случае с неизменяемыми данными вы можете использовать директиву </a:t>
            </a:r>
            <a:r>
              <a:rPr lang="ru-RU" dirty="0" err="1" smtClean="0"/>
              <a:t>bindonce</a:t>
            </a:r>
            <a:r>
              <a:rPr lang="ru-RU" dirty="0" smtClean="0"/>
              <a:t>, чтобы не увеличивать количество наблюдателей на странице.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93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Наследование в JS основанное на прототипах отличается от классического наследования на классах. Обычно это не является проблемой, но эти нюансы могут проявляться при работе со </a:t>
            </a:r>
            <a:r>
              <a:rPr lang="ru-RU" dirty="0" err="1" smtClean="0"/>
              <a:t>скоупами</a:t>
            </a:r>
            <a:r>
              <a:rPr lang="ru-RU" dirty="0" smtClean="0"/>
              <a:t>. В </a:t>
            </a:r>
            <a:r>
              <a:rPr lang="ru-RU" dirty="0" err="1" smtClean="0"/>
              <a:t>AngularJS</a:t>
            </a:r>
            <a:r>
              <a:rPr lang="ru-RU" dirty="0" smtClean="0"/>
              <a:t> обычный (не изолированный) $</a:t>
            </a:r>
            <a:r>
              <a:rPr lang="ru-RU" dirty="0" err="1" smtClean="0"/>
              <a:t>scope</a:t>
            </a:r>
            <a:r>
              <a:rPr lang="ru-RU" dirty="0" smtClean="0"/>
              <a:t> наследован от родительского до самого старшего предка $</a:t>
            </a:r>
            <a:r>
              <a:rPr lang="ru-RU" dirty="0" err="1" smtClean="0"/>
              <a:t>rootScope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Теперь вопрос: когда пользователь введет свое имя в текстовое поле, в каких элементах оно будет </a:t>
            </a:r>
            <a:r>
              <a:rPr lang="ru-RU" dirty="0" err="1" smtClean="0"/>
              <a:t>отображаться:navCtrl</a:t>
            </a:r>
            <a:r>
              <a:rPr lang="ru-RU" dirty="0" smtClean="0"/>
              <a:t>, </a:t>
            </a:r>
            <a:r>
              <a:rPr lang="ru-RU" dirty="0" err="1" smtClean="0"/>
              <a:t>loginCtrl</a:t>
            </a:r>
            <a:r>
              <a:rPr lang="ru-RU" dirty="0" smtClean="0"/>
              <a:t>, или в обоих?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481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Чтобы добиться желаемого поведения, нам желательно использовать объект для корректного обновления имени пользователя в дочернем и родительском $</a:t>
            </a:r>
            <a:r>
              <a:rPr lang="ru-RU" dirty="0" err="1" smtClean="0"/>
              <a:t>scope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825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44995" rtl="0" eaLnBrk="1" fontAlgn="auto" latinLnBrk="0" hangingPunct="1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lang="ru-RU" dirty="0" smtClean="0"/>
              <a:t>До тех пока вы не начнете использовать TDD в своей работе, вам придется каждый раз запускать проект и проводить ручное тестирование, чтобы удостовериться, что ваш код работает. Нет оправданий для использования подобного подхода в случае с </a:t>
            </a:r>
            <a:r>
              <a:rPr lang="ru-RU" dirty="0" err="1" smtClean="0"/>
              <a:t>AngularJS</a:t>
            </a:r>
            <a:r>
              <a:rPr lang="ru-RU" dirty="0" smtClean="0"/>
              <a:t>. </a:t>
            </a:r>
            <a:r>
              <a:rPr lang="ru-RU" dirty="0" err="1" smtClean="0"/>
              <a:t>AngularJS</a:t>
            </a:r>
            <a:r>
              <a:rPr lang="ru-RU" dirty="0" smtClean="0"/>
              <a:t> был изначально </a:t>
            </a:r>
            <a:r>
              <a:rPr lang="ru-RU" dirty="0" err="1" smtClean="0"/>
              <a:t>спректирован</a:t>
            </a:r>
            <a:r>
              <a:rPr lang="ru-RU" dirty="0" smtClean="0"/>
              <a:t> таким образом, чтобы разработанный на нем код был тестируемым. DI, </a:t>
            </a:r>
            <a:r>
              <a:rPr lang="ru-RU" dirty="0" err="1" smtClean="0"/>
              <a:t>ngMock</a:t>
            </a:r>
            <a:r>
              <a:rPr lang="ru-RU" dirty="0" smtClean="0"/>
              <a:t> — ваши лучшие помощники в этом.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38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Юнит-тесты — это основа для построения полноценно покрытого тестами приложения, но с ростом проекта использование интеграционных тестов может быть более эффективным для проверки, насколько жизнеспособен код в приложении. </a:t>
            </a:r>
          </a:p>
          <a:p>
            <a:r>
              <a:rPr lang="ru-RU" dirty="0" smtClean="0"/>
              <a:t>К счастью, команда </a:t>
            </a:r>
            <a:r>
              <a:rPr lang="ru-RU" dirty="0" err="1" smtClean="0"/>
              <a:t>AngularJS</a:t>
            </a:r>
            <a:r>
              <a:rPr lang="ru-RU" dirty="0" smtClean="0"/>
              <a:t> разработала замечательный инструмент — </a:t>
            </a:r>
            <a:r>
              <a:rPr lang="ru-RU" dirty="0" err="1" smtClean="0"/>
              <a:t>Protractor</a:t>
            </a:r>
            <a:r>
              <a:rPr lang="ru-RU" dirty="0" smtClean="0"/>
              <a:t>, способный имитировать взаимодействие с пользователем. </a:t>
            </a:r>
            <a:r>
              <a:rPr lang="ru-RU" dirty="0" err="1" smtClean="0"/>
              <a:t>Protractor</a:t>
            </a:r>
            <a:r>
              <a:rPr lang="ru-RU" dirty="0" smtClean="0"/>
              <a:t> использует </a:t>
            </a:r>
            <a:r>
              <a:rPr lang="ru-RU" dirty="0" err="1" smtClean="0"/>
              <a:t>фреймворк</a:t>
            </a:r>
            <a:r>
              <a:rPr lang="ru-RU" dirty="0" smtClean="0"/>
              <a:t> </a:t>
            </a:r>
            <a:r>
              <a:rPr lang="ru-RU" dirty="0" err="1" smtClean="0"/>
              <a:t>Jasmine</a:t>
            </a:r>
            <a:r>
              <a:rPr lang="ru-RU" dirty="0" smtClean="0"/>
              <a:t> для написания тестов и обладает хорошим API для описания различных сценариев взаимодействия. </a:t>
            </a:r>
          </a:p>
          <a:p>
            <a:r>
              <a:rPr lang="ru-RU" dirty="0" smtClean="0"/>
              <a:t>Среди множества различных инструментов для тестирования у </a:t>
            </a:r>
            <a:r>
              <a:rPr lang="ru-RU" dirty="0" err="1" smtClean="0"/>
              <a:t>Protractor</a:t>
            </a:r>
            <a:r>
              <a:rPr lang="ru-RU" dirty="0" smtClean="0"/>
              <a:t> есть преимущество в понимании внутреннего устройства </a:t>
            </a:r>
            <a:r>
              <a:rPr lang="ru-RU" dirty="0" err="1" smtClean="0"/>
              <a:t>AngularJS</a:t>
            </a:r>
            <a:r>
              <a:rPr lang="ru-RU" dirty="0" smtClean="0"/>
              <a:t>, что особенно полезно, когда вы имеет дело с чем-то наподобие $</a:t>
            </a:r>
            <a:r>
              <a:rPr lang="ru-RU" dirty="0" err="1" smtClean="0"/>
              <a:t>digest</a:t>
            </a:r>
            <a:r>
              <a:rPr lang="ru-RU" dirty="0" smtClean="0"/>
              <a:t> циклов.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75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Несмотря на то, что </a:t>
            </a:r>
            <a:r>
              <a:rPr lang="ru-RU" dirty="0" err="1" smtClean="0"/>
              <a:t>jQuery</a:t>
            </a:r>
            <a:r>
              <a:rPr lang="ru-RU" dirty="0" smtClean="0"/>
              <a:t> обладает большим количеством </a:t>
            </a:r>
            <a:r>
              <a:rPr lang="ru-RU" dirty="0" err="1" smtClean="0"/>
              <a:t>фич</a:t>
            </a:r>
            <a:r>
              <a:rPr lang="ru-RU" dirty="0" smtClean="0"/>
              <a:t>, её философия далека от философии </a:t>
            </a:r>
            <a:r>
              <a:rPr lang="ru-RU" dirty="0" err="1" smtClean="0"/>
              <a:t>AngularJS</a:t>
            </a:r>
            <a:r>
              <a:rPr lang="ru-RU" dirty="0" smtClean="0"/>
              <a:t>. </a:t>
            </a:r>
            <a:r>
              <a:rPr lang="ru-RU" dirty="0" err="1" smtClean="0"/>
              <a:t>AngularJS</a:t>
            </a:r>
            <a:r>
              <a:rPr lang="ru-RU" dirty="0" smtClean="0"/>
              <a:t> — это </a:t>
            </a:r>
            <a:r>
              <a:rPr lang="ru-RU" dirty="0" err="1" smtClean="0"/>
              <a:t>фреймворк</a:t>
            </a:r>
            <a:r>
              <a:rPr lang="ru-RU" dirty="0" smtClean="0"/>
              <a:t> для построения приложений, в то время как </a:t>
            </a:r>
            <a:r>
              <a:rPr lang="ru-RU" dirty="0" err="1" smtClean="0"/>
              <a:t>jQuery</a:t>
            </a:r>
            <a:r>
              <a:rPr lang="ru-RU" dirty="0" smtClean="0"/>
              <a:t> — это просто библиотека, упрощающая процесс взаимодействия </a:t>
            </a:r>
            <a:r>
              <a:rPr lang="ru-RU" dirty="0" err="1" smtClean="0"/>
              <a:t>JavaScript</a:t>
            </a:r>
            <a:r>
              <a:rPr lang="ru-RU" dirty="0" smtClean="0"/>
              <a:t> и HTML и предоставляющая удобный API для работы с AJAX.</a:t>
            </a:r>
          </a:p>
          <a:p>
            <a:r>
              <a:rPr lang="ru-RU" dirty="0" smtClean="0"/>
              <a:t> Чтобы действительно осознать принципы построения </a:t>
            </a:r>
            <a:r>
              <a:rPr lang="ru-RU" dirty="0" err="1" smtClean="0"/>
              <a:t>AngularJS</a:t>
            </a:r>
            <a:r>
              <a:rPr lang="ru-RU" dirty="0" smtClean="0"/>
              <a:t> приложений, вам стоит перестать использовать </a:t>
            </a:r>
            <a:r>
              <a:rPr lang="ru-RU" dirty="0" err="1" smtClean="0"/>
              <a:t>JQuery</a:t>
            </a:r>
            <a:r>
              <a:rPr lang="ru-RU" dirty="0" smtClean="0"/>
              <a:t>. </a:t>
            </a:r>
            <a:r>
              <a:rPr lang="ru-RU" dirty="0" err="1" smtClean="0"/>
              <a:t>jQuery</a:t>
            </a:r>
            <a:r>
              <a:rPr lang="ru-RU" dirty="0" smtClean="0"/>
              <a:t> заставляет вас соответствовать существующему HTML стандарту, в то время как </a:t>
            </a:r>
            <a:r>
              <a:rPr lang="ru-RU" dirty="0" err="1" smtClean="0"/>
              <a:t>ангуляр</a:t>
            </a:r>
            <a:r>
              <a:rPr lang="ru-RU" dirty="0" smtClean="0"/>
              <a:t> позволяет вам расширять стандарт HTML под нужды вашего приложения. </a:t>
            </a:r>
          </a:p>
          <a:p>
            <a:endParaRPr lang="ru-RU" dirty="0" smtClean="0"/>
          </a:p>
          <a:p>
            <a:r>
              <a:rPr lang="ru-RU" dirty="0" smtClean="0"/>
              <a:t>Манипуляции с DOM в </a:t>
            </a:r>
            <a:r>
              <a:rPr lang="ru-RU" dirty="0" err="1" smtClean="0"/>
              <a:t>AngularJS</a:t>
            </a:r>
            <a:r>
              <a:rPr lang="ru-RU" dirty="0" smtClean="0"/>
              <a:t> должны производиться в директивах, но при этом вполне допустимо размещать в директивах обертки над существующими </a:t>
            </a:r>
            <a:r>
              <a:rPr lang="ru-RU" dirty="0" err="1" smtClean="0"/>
              <a:t>jQuery</a:t>
            </a:r>
            <a:r>
              <a:rPr lang="ru-RU" dirty="0" smtClean="0"/>
              <a:t> компонентами, если вы не смогли найти аналог на </a:t>
            </a:r>
            <a:r>
              <a:rPr lang="ru-RU" dirty="0" err="1" smtClean="0"/>
              <a:t>angular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32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6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Приложения на </a:t>
            </a:r>
            <a:r>
              <a:rPr lang="ru-RU" dirty="0" err="1" smtClean="0"/>
              <a:t>AngularJS</a:t>
            </a:r>
            <a:r>
              <a:rPr lang="ru-RU" dirty="0" smtClean="0"/>
              <a:t> не индексируются поисковиками</a:t>
            </a:r>
            <a:r>
              <a:rPr lang="en-US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Это основная беда тех, кто применяет </a:t>
            </a:r>
            <a:r>
              <a:rPr lang="ru-RU" dirty="0" err="1" smtClean="0"/>
              <a:t>AngularJS</a:t>
            </a:r>
            <a:r>
              <a:rPr lang="ru-RU" dirty="0" smtClean="0"/>
              <a:t> там, где этого делать не нужно. </a:t>
            </a:r>
          </a:p>
          <a:p>
            <a:r>
              <a:rPr lang="ru-RU" dirty="0" smtClean="0"/>
              <a:t>Поисковые системы умеют работать только с документами, у которых есть адреса и контент. В </a:t>
            </a:r>
            <a:r>
              <a:rPr lang="ru-RU" dirty="0" err="1" smtClean="0"/>
              <a:t>Angular</a:t>
            </a:r>
            <a:r>
              <a:rPr lang="ru-RU" dirty="0" smtClean="0"/>
              <a:t>-</a:t>
            </a:r>
            <a:r>
              <a:rPr lang="ru-RU" sz="900" dirty="0" smtClean="0"/>
              <a:t>приложениях </a:t>
            </a:r>
            <a:r>
              <a:rPr lang="ru-RU" dirty="0" smtClean="0"/>
              <a:t> таких страниц нет. 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Людям приходится отлавливать поисковых роботов и отдавать им </a:t>
            </a:r>
            <a:r>
              <a:rPr lang="ru-RU" dirty="0" err="1" smtClean="0"/>
              <a:t>html</a:t>
            </a:r>
            <a:r>
              <a:rPr lang="ru-RU" dirty="0" smtClean="0"/>
              <a:t>-страницы, </a:t>
            </a:r>
            <a:r>
              <a:rPr lang="ru-RU" dirty="0" err="1" smtClean="0"/>
              <a:t>отрендеренные</a:t>
            </a:r>
            <a:r>
              <a:rPr lang="ru-RU" dirty="0" smtClean="0"/>
              <a:t> в безголовом</a:t>
            </a:r>
            <a:r>
              <a:rPr lang="en-US" dirty="0" smtClean="0"/>
              <a:t>(headless)</a:t>
            </a:r>
            <a:r>
              <a:rPr lang="ru-RU" dirty="0" smtClean="0"/>
              <a:t> браузере типа </a:t>
            </a:r>
            <a:r>
              <a:rPr lang="ru-RU" dirty="0" err="1" smtClean="0"/>
              <a:t>PhantomJS</a:t>
            </a:r>
            <a:r>
              <a:rPr lang="ru-RU" dirty="0" smtClean="0"/>
              <a:t>. Или можно регулярно платить сервисам, которые делают это за вас.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8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AngularJS</a:t>
            </a:r>
            <a:r>
              <a:rPr lang="ru-RU" dirty="0" smtClean="0"/>
              <a:t> - это </a:t>
            </a:r>
            <a:r>
              <a:rPr lang="ru-RU" dirty="0" err="1" smtClean="0"/>
              <a:t>фреймворк</a:t>
            </a:r>
            <a:r>
              <a:rPr lang="ru-RU" dirty="0" smtClean="0"/>
              <a:t> для веб-приложений, а не сайтов</a:t>
            </a:r>
            <a:r>
              <a:rPr lang="en-US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Это </a:t>
            </a:r>
            <a:r>
              <a:rPr lang="ru-RU" dirty="0" err="1" smtClean="0"/>
              <a:t>фреймворк</a:t>
            </a:r>
            <a:r>
              <a:rPr lang="ru-RU" dirty="0" smtClean="0"/>
              <a:t> для </a:t>
            </a:r>
            <a:r>
              <a:rPr lang="ru-RU" dirty="0" err="1" smtClean="0"/>
              <a:t>одностраничых</a:t>
            </a:r>
            <a:r>
              <a:rPr lang="ru-RU" dirty="0" smtClean="0"/>
              <a:t> приложений работающих в браузере. 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В старом добром вебе </a:t>
            </a:r>
            <a:r>
              <a:rPr lang="ru-RU" dirty="0" err="1" smtClean="0"/>
              <a:t>html</a:t>
            </a:r>
            <a:r>
              <a:rPr lang="ru-RU" dirty="0" smtClean="0"/>
              <a:t>-страницы считались документами, а </a:t>
            </a:r>
            <a:r>
              <a:rPr lang="ru-RU" dirty="0" err="1" smtClean="0"/>
              <a:t>javascript</a:t>
            </a:r>
            <a:r>
              <a:rPr lang="ru-RU" dirty="0" smtClean="0"/>
              <a:t> - только необязательным дополнением к ним. 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err="1" smtClean="0"/>
              <a:t>AngularJS</a:t>
            </a:r>
            <a:r>
              <a:rPr lang="ru-RU" dirty="0" smtClean="0"/>
              <a:t> делает приложение первичным, а данные - необязательным дополнением к нему. </a:t>
            </a:r>
          </a:p>
          <a:p>
            <a:r>
              <a:rPr lang="ru-RU" dirty="0" smtClean="0"/>
              <a:t>Это самое важное свойство и всё остальное является следствием от него.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83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Если у вас веб-приложение, позволяющее пользователям манипулировать не доступными публично данными - попробуйте </a:t>
            </a:r>
            <a:r>
              <a:rPr lang="ru-RU" dirty="0" err="1" smtClean="0"/>
              <a:t>Angular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Он может сэкономить вам много времени и нервов.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Если у вас есть сайт и вы хотите, чтобы он был доступен поисковикам и гостевым пользователям. </a:t>
            </a:r>
          </a:p>
          <a:p>
            <a:r>
              <a:rPr lang="ru-RU" dirty="0" smtClean="0"/>
              <a:t>Если основная задача сайта - отдавать контент, а ваши страницы ещё можно назвать документами - не внедряйте </a:t>
            </a:r>
            <a:r>
              <a:rPr lang="ru-RU" dirty="0" err="1" smtClean="0"/>
              <a:t>AngularJS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От него вам будет мало пользы, и он добавит вам много проблем.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2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какой-то момент вы решаете написать веб-приложение, в котором абсолютно все работает на AJAX запросах, страница никогда не перезагружается, а интерфейс напоминает полноценное настольное приложение, а не традиционный сайт.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Вы попытаетесь сделать все при помощи простого </a:t>
            </a:r>
            <a:r>
              <a:rPr lang="ru-RU" dirty="0" err="1" smtClean="0"/>
              <a:t>JavaScript</a:t>
            </a:r>
            <a:r>
              <a:rPr lang="ru-RU" dirty="0" smtClean="0"/>
              <a:t> и пары десятков </a:t>
            </a:r>
            <a:r>
              <a:rPr lang="ru-RU" dirty="0" err="1" smtClean="0"/>
              <a:t>jQuery</a:t>
            </a:r>
            <a:r>
              <a:rPr lang="ru-RU" dirty="0" smtClean="0"/>
              <a:t> плагинов, и очень быстро написанный код станет невозможно поддерживать, невозможно читать и невозможно править.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Чтобы избежать такой катастрофической ситуации, вам понадобится инструмент, предоставляющий жесткую структуру кода и соглашения о написании приложений, а также готовые решения для известных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ru-RU" dirty="0" smtClean="0"/>
              <a:t>Этот инструмент – </a:t>
            </a:r>
            <a:r>
              <a:rPr lang="ru-RU" dirty="0" err="1" smtClean="0"/>
              <a:t>JavaScript</a:t>
            </a:r>
            <a:r>
              <a:rPr lang="ru-RU" dirty="0" smtClean="0"/>
              <a:t> MVC (или аналоги MVC) </a:t>
            </a:r>
            <a:r>
              <a:rPr lang="ru-RU" dirty="0" err="1" smtClean="0"/>
              <a:t>фреймворки</a:t>
            </a:r>
            <a:r>
              <a:rPr lang="ru-RU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9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Angular.js стал потрясающей комбинацией низкого порога вхождения и богатого набора функций. Чтобы начать писать на нём небольшие приложения, понадобится около часа свободного времени. При этом на то, чтобы изучить и использовать все его </a:t>
            </a:r>
            <a:r>
              <a:rPr lang="ru-RU" dirty="0" err="1" smtClean="0"/>
              <a:t>фичи</a:t>
            </a:r>
            <a:r>
              <a:rPr lang="ru-RU" dirty="0" smtClean="0"/>
              <a:t>, понадобятся месяцы.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Angular.js на данный момент является самым популярным </a:t>
            </a:r>
            <a:r>
              <a:rPr lang="ru-RU" dirty="0" err="1" smtClean="0"/>
              <a:t>фреймворком</a:t>
            </a:r>
            <a:r>
              <a:rPr lang="ru-RU" dirty="0" smtClean="0"/>
              <a:t>, разработка которого поддерживается </a:t>
            </a:r>
            <a:r>
              <a:rPr lang="ru-RU" dirty="0" err="1" smtClean="0"/>
              <a:t>Google</a:t>
            </a:r>
            <a:r>
              <a:rPr lang="ru-RU" dirty="0" smtClean="0"/>
              <a:t>. Помимо богатой стандартной библиотеки, для "</a:t>
            </a:r>
            <a:r>
              <a:rPr lang="ru-RU" dirty="0" err="1" smtClean="0"/>
              <a:t>ангуляра</a:t>
            </a:r>
            <a:r>
              <a:rPr lang="ru-RU" dirty="0" smtClean="0"/>
              <a:t>" написано много пользовательских расширений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24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97663-D53D-4421-A2F3-0C076A0529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9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e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rrowheads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552" y="1371372"/>
            <a:ext cx="8496329" cy="2320683"/>
          </a:xfrm>
        </p:spPr>
        <p:txBody>
          <a:bodyPr/>
          <a:lstStyle>
            <a:lvl1pPr>
              <a:defRPr sz="44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lang="en-US" sz="4400" dirty="0" smtClean="0">
                <a:latin typeface="TeleGrotesk Headline" pitchFamily="2" charset="0"/>
              </a:rPr>
              <a:t>Maximum of 3 lines</a:t>
            </a:r>
            <a:br>
              <a:rPr lang="en-US" sz="4400" dirty="0" smtClean="0">
                <a:latin typeface="TeleGrotesk Headline" pitchFamily="2" charset="0"/>
              </a:rPr>
            </a:br>
            <a:r>
              <a:rPr lang="en-US" sz="4400" dirty="0" smtClean="0">
                <a:latin typeface="TeleGrotesk Headline" pitchFamily="2" charset="0"/>
              </a:rPr>
              <a:t>40 (48) 66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8321" y="4086375"/>
            <a:ext cx="8494560" cy="352084"/>
          </a:xfrm>
        </p:spPr>
        <p:txBody>
          <a:bodyPr wrap="square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baseline="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326551" y="6056888"/>
            <a:ext cx="3271742" cy="594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9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07A9ED-01F0-4F12-BE6C-05CF7DECFF9B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8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98FAE7-31A4-4BF7-96B9-A7C0850C704A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3591686"/>
            <a:ext cx="8490331" cy="2255604"/>
          </a:xfrm>
        </p:spPr>
        <p:txBody>
          <a:bodyPr anchor="b" anchorCtr="0"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B6681-BDA9-4757-81B0-CBF17BE56D73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ish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0DA265-288A-4FA5-BD95-1BCF5BE9CF9D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7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26551" y="6255587"/>
            <a:ext cx="2606611" cy="4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2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FEC39F-E7F8-4BE2-95B2-C16C33BD7358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1214"/>
            <a:ext cx="4179209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 anchor="ctr"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37027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FCFE77-6EB1-46DA-9278-7C7DB82D3D02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37027" y="261214"/>
            <a:ext cx="4181760" cy="85464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37027" y="1469326"/>
            <a:ext cx="4179855" cy="4440630"/>
          </a:xfrm>
        </p:spPr>
        <p:txBody>
          <a:bodyPr anchor="ctr"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506406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20412F-871D-4D19-B533-32F67FAAA376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96C1-BE04-4094-B23C-DCE3A50740B4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6551" y="1469326"/>
            <a:ext cx="8490331" cy="44406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26E39-E29C-4798-90DD-4D19B01BC21B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/>
          </p:cNvSpPr>
          <p:nvPr userDrawn="1"/>
        </p:nvSpPr>
        <p:spPr bwMode="invGray">
          <a:xfrm>
            <a:off x="326552" y="3229352"/>
            <a:ext cx="8490241" cy="2354087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6552" y="2058731"/>
            <a:ext cx="8195140" cy="352470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30608" tIns="65304" rIns="130608" bIns="65304"/>
          <a:lstStyle/>
          <a:p>
            <a:pPr defTabSz="522671" fontAlgn="base">
              <a:lnSpc>
                <a:spcPts val="3628"/>
              </a:lnSpc>
              <a:spcBef>
                <a:spcPct val="0"/>
              </a:spcBef>
              <a:spcAft>
                <a:spcPct val="0"/>
              </a:spcAft>
            </a:pPr>
            <a:endParaRPr lang="en-US" sz="36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6551" y="2386505"/>
            <a:ext cx="7889164" cy="3196934"/>
          </a:xfrm>
          <a:solidFill>
            <a:schemeClr val="tx2"/>
          </a:solidFill>
        </p:spPr>
        <p:txBody>
          <a:bodyPr lIns="130608">
            <a:noAutofit/>
          </a:bodyPr>
          <a:lstStyle>
            <a:lvl1pPr>
              <a:defRPr sz="44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(48) 60 pt 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6552" y="4848776"/>
            <a:ext cx="7641072" cy="352084"/>
          </a:xfrm>
        </p:spPr>
        <p:txBody>
          <a:bodyPr wrap="square" lIns="130608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 smtClean="0"/>
          </a:p>
        </p:txBody>
      </p:sp>
      <p:pic>
        <p:nvPicPr>
          <p:cNvPr id="22" name="Grafik 21" descr="TSY_Logo_3c_p.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027" y="1469326"/>
            <a:ext cx="4179855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B07A-C1DE-4B7D-9D32-6CF28A8B8FC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89997" y="1469326"/>
            <a:ext cx="2728654" cy="444063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209158" y="1469326"/>
            <a:ext cx="2728654" cy="4440630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55EC56-C7F4-410D-808E-D480EA3BE09D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440630"/>
          </a:xfrm>
        </p:spPr>
        <p:txBody>
          <a:bodyPr/>
          <a:lstStyle>
            <a:lvl1pPr>
              <a:defRPr sz="1600" baseline="0"/>
            </a:lvl1pPr>
            <a:lvl2pPr>
              <a:defRPr sz="160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37760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2483039" y="1469326"/>
            <a:ext cx="2024617" cy="444063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481" y="1469326"/>
            <a:ext cx="2024617" cy="4440630"/>
          </a:xfrm>
        </p:spPr>
        <p:txBody>
          <a:bodyPr/>
          <a:lstStyle>
            <a:lvl1pPr>
              <a:defRPr sz="1600"/>
            </a:lvl1pPr>
            <a:lvl2pPr>
              <a:defRPr sz="1600" baseline="0"/>
            </a:lvl2pPr>
            <a:lvl3pPr>
              <a:buClr>
                <a:schemeClr val="tx1"/>
              </a:buClr>
              <a:defRPr sz="1600" baseline="0"/>
            </a:lvl3pPr>
            <a:lvl4pPr>
              <a:buClr>
                <a:schemeClr val="tx1"/>
              </a:buClr>
              <a:defRPr sz="1600" baseline="0"/>
            </a:lvl4pPr>
            <a:lvl5pPr>
              <a:buClr>
                <a:schemeClr val="tx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FF1DF7-9FDD-43B4-AA49-96257DE6B2CE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2" y="266693"/>
            <a:ext cx="8494560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4179855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Quotation/lead-in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4179855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093E5AD-FD47-4A18-985F-0501C7BBDA14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728536" cy="4812735"/>
          </a:xfrm>
        </p:spPr>
        <p:txBody>
          <a:bodyPr/>
          <a:lstStyle>
            <a:lvl1pPr>
              <a:defRPr sz="1300"/>
            </a:lvl1pPr>
            <a:lvl2pPr>
              <a:defRPr sz="1300" baseline="0"/>
            </a:lvl2pPr>
            <a:lvl3pPr marL="164144" indent="-163260">
              <a:buClr>
                <a:schemeClr val="tx1"/>
              </a:buClr>
              <a:defRPr sz="1300"/>
            </a:lvl3pPr>
            <a:lvl4pPr marL="326520" indent="-163260">
              <a:buClr>
                <a:schemeClr val="tx1"/>
              </a:buClr>
              <a:defRPr sz="130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Quotation/lead-in</a:t>
            </a:r>
            <a:endParaRPr lang="en-US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209217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6090115" y="1469326"/>
            <a:ext cx="2728536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baseline="0" dirty="0" smtClean="0"/>
            </a:lvl3pPr>
            <a:lvl4pPr marL="326520" indent="-163260">
              <a:defRPr lang="de-DE" sz="1300" baseline="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80C302-2FBF-4984-9B5E-79740EC6B745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 userDrawn="1"/>
        </p:nvSpPr>
        <p:spPr bwMode="gray">
          <a:xfrm>
            <a:off x="0" y="6099200"/>
            <a:ext cx="3231360" cy="75880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square" lIns="97956" tIns="97956" rIns="97956" bIns="97956" rtlCol="0" anchor="ctr" anchorCtr="0">
            <a:noAutofit/>
          </a:bodyPr>
          <a:lstStyle/>
          <a:p>
            <a:pPr algn="ctr" defTabSz="414765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en-US" sz="16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6551" y="266693"/>
            <a:ext cx="8490331" cy="533385"/>
          </a:xfrm>
        </p:spPr>
        <p:txBody>
          <a:bodyPr/>
          <a:lstStyle>
            <a:lvl1pPr marL="0" indent="0">
              <a:defRPr sz="2200"/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Ultra (24) 28 32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551" y="1469326"/>
            <a:ext cx="2024617" cy="4812735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 marL="164144" indent="-163260">
              <a:buClr>
                <a:schemeClr val="tx1"/>
              </a:buClr>
              <a:defRPr sz="1300" baseline="0"/>
            </a:lvl3pPr>
            <a:lvl4pPr marL="326520" indent="-163260">
              <a:buClr>
                <a:schemeClr val="tx1"/>
              </a:buClr>
              <a:defRPr sz="1300" baseline="0"/>
            </a:lvl4pPr>
            <a:lvl5pPr marL="0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  <a:defRPr sz="13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Quotation/lead-in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2481789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baseline="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4637027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dirty="0" smtClean="0"/>
              <a:t>Quotation/lead-in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6792265" y="1469326"/>
            <a:ext cx="2024617" cy="48127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300" dirty="0" smtClean="0"/>
            </a:lvl1pPr>
            <a:lvl2pPr>
              <a:defRPr lang="de-DE" sz="1300" dirty="0" smtClean="0"/>
            </a:lvl2pPr>
            <a:lvl3pPr marL="164144" indent="-163260">
              <a:defRPr lang="de-DE" sz="1300" dirty="0" smtClean="0"/>
            </a:lvl3pPr>
            <a:lvl4pPr marL="326520" indent="-163260">
              <a:defRPr lang="de-DE" sz="1300" dirty="0" smtClean="0"/>
            </a:lvl4pPr>
            <a:lvl5pPr>
              <a:defRPr lang="de-DE" sz="13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text</a:t>
            </a:r>
          </a:p>
          <a:p>
            <a:pPr lvl="1"/>
            <a:r>
              <a:rPr lang="en-US" smtClean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smtClean="0"/>
              <a:t>Fourth level</a:t>
            </a:r>
          </a:p>
          <a:p>
            <a:pPr marL="0" lvl="4" indent="0">
              <a:spcBef>
                <a:spcPts val="726"/>
              </a:spcBef>
              <a:spcAft>
                <a:spcPts val="726"/>
              </a:spcAft>
              <a:buClr>
                <a:schemeClr val="tx1"/>
              </a:buClr>
              <a:buNone/>
            </a:pPr>
            <a:r>
              <a:rPr lang="en-US" smtClean="0"/>
              <a:t>Quotation/lead-in</a:t>
            </a:r>
            <a:endParaRPr lang="en-US" dirty="0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5E298D9-79B9-4772-BE11-C0FF414527D4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2492990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2068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7D6C181F-C603-49C0-996F-FD118AFE841C}" type="datetime6">
              <a:rPr lang="en-US" smtClean="0">
                <a:solidFill>
                  <a:srgbClr val="000000"/>
                </a:solidFill>
              </a:rPr>
              <a:t>April 17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EF856C3B-4879-44CB-8ACD-F9C43CE31EF6}" type="slidenum">
              <a:rPr lang="de-DE">
                <a:solidFill>
                  <a:srgbClr val="000000"/>
                </a:solidFill>
              </a:rPr>
              <a:pPr/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2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9204_62681_PowerPoint_(RGB)_2017-11-30"/>
          <p:cNvPicPr>
            <a:picLocks noGrp="1" noChangeAspect="1"/>
          </p:cNvPicPr>
          <p:nvPr isPhoto="1" userDrawn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9144000" cy="685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7897" y="3996861"/>
            <a:ext cx="8495361" cy="2536888"/>
            <a:chOff x="251" y="2379"/>
            <a:chExt cx="5282" cy="151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51" y="3208"/>
              <a:ext cx="5282" cy="68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251" y="2379"/>
              <a:ext cx="4817" cy="151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22637" fontAlgn="base">
                <a:lnSpc>
                  <a:spcPts val="3627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51" y="2563"/>
              <a:ext cx="4502" cy="132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14654" fontAlgn="base">
                <a:lnSpc>
                  <a:spcPts val="1632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6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8320" y="3386999"/>
            <a:ext cx="7239314" cy="1507413"/>
          </a:xfrm>
          <a:noFill/>
        </p:spPr>
        <p:txBody>
          <a:bodyPr wrap="square" lIns="130599">
            <a:sp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(Ultra)</a:t>
            </a:r>
            <a:br>
              <a:rPr lang="en-US" dirty="0" smtClean="0"/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8320" y="5177782"/>
            <a:ext cx="7239314" cy="352084"/>
          </a:xfrm>
        </p:spPr>
        <p:txBody>
          <a:bodyPr wrap="square" lIns="130599">
            <a:spAutoFit/>
          </a:bodyPr>
          <a:lstStyle>
            <a:lvl1pPr>
              <a:spcBef>
                <a:spcPts val="0"/>
              </a:spcBef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8" name="Grafik 27" descr="TSY_Logo_3c_p.emf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9666" y="5896922"/>
            <a:ext cx="3271742" cy="5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9"/>
          <p:cNvPicPr preferRelativeResize="0">
            <a:picLocks noChangeAspect="1" noChangeArrowheads="1"/>
          </p:cNvPicPr>
          <p:nvPr userDrawn="1"/>
        </p:nvPicPr>
        <p:blipFill>
          <a:blip r:embed="rId2"/>
          <a:srcRect b="38618"/>
          <a:stretch>
            <a:fillRect/>
          </a:stretch>
        </p:blipFill>
        <p:spPr bwMode="gray">
          <a:xfrm>
            <a:off x="326880" y="326517"/>
            <a:ext cx="8490331" cy="3476496"/>
          </a:xfrm>
          <a:prstGeom prst="rect">
            <a:avLst/>
          </a:prstGeom>
          <a:noFill/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3" cstate="print"/>
          <a:srcRect r="11" b="-468"/>
          <a:stretch>
            <a:fillRect/>
          </a:stretch>
        </p:blipFill>
        <p:spPr bwMode="gray">
          <a:xfrm>
            <a:off x="326551" y="3319796"/>
            <a:ext cx="8490331" cy="48553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6551" y="3644048"/>
            <a:ext cx="8490331" cy="1939391"/>
          </a:xfrm>
          <a:solidFill>
            <a:schemeClr val="tx2"/>
          </a:solidFill>
        </p:spPr>
        <p:txBody>
          <a:bodyPr lIns="130599">
            <a:noAutofit/>
          </a:bodyPr>
          <a:lstStyle>
            <a:lvl1pPr>
              <a:defRPr sz="36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smtClean="0"/>
              <a:t>TeleGrotesk Headline (Ultra)</a:t>
            </a:r>
            <a:br>
              <a:rPr lang="en-US" smtClean="0"/>
            </a:b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 smtClean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6552" y="4848737"/>
            <a:ext cx="8496329" cy="352084"/>
          </a:xfrm>
        </p:spPr>
        <p:txBody>
          <a:bodyPr wrap="square" lIns="130599">
            <a:spAutoFit/>
          </a:bodyPr>
          <a:lstStyle>
            <a:lvl1pPr marL="0" marR="0" indent="0" algn="l" defTabSz="522637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2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Sub-heading: TeleGrotesk Normal, 24 pt</a:t>
            </a:r>
            <a:endParaRPr lang="en-US" dirty="0"/>
          </a:p>
        </p:txBody>
      </p:sp>
      <p:pic>
        <p:nvPicPr>
          <p:cNvPr id="23" name="Grafik 22" descr="TSY_Logo_3c_p.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6551" y="6056888"/>
            <a:ext cx="3271742" cy="594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E08171-0EAE-4879-9BFF-62C849FFABF2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745"/>
            <a:ext cx="9143433" cy="685651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24B65A-8C2A-497F-8EED-DD1288461E05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764" y="1"/>
            <a:ext cx="9142472" cy="68580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TeleGrotesk</a:t>
            </a:r>
            <a:r>
              <a:rPr lang="en-US" dirty="0" smtClean="0"/>
              <a:t> HEADLINE </a:t>
            </a: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F5B5B3-3F92-46A4-BD5C-CDE8EB377404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127"/>
            <a:ext cx="9143433" cy="6856507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E9F897-6773-4314-B3B1-9B28FA7359EB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-1" y="128"/>
            <a:ext cx="9143433" cy="6856510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6551" y="1371371"/>
            <a:ext cx="8490331" cy="2412959"/>
          </a:xfrm>
        </p:spPr>
        <p:txBody>
          <a:bodyPr/>
          <a:lstStyle>
            <a:lvl1pPr marL="0" marR="0" indent="0" algn="l" defTabSz="414791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TeleGrotesk HEADLINE </a:t>
            </a: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(Ultra) Maximum of 3 lines</a:t>
            </a:r>
            <a:b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4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4C3C80-178E-4DD3-872B-F4FA1F4DBDBE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6552" y="261214"/>
            <a:ext cx="8490330" cy="53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 smtClean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6551" y="1469326"/>
            <a:ext cx="8490331" cy="4441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text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pic>
        <p:nvPicPr>
          <p:cNvPr id="22" name="Grafik 21" descr="TSY_Logo_3c_p.emf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6551" y="6275655"/>
            <a:ext cx="2606608" cy="473449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7647829" y="6331162"/>
            <a:ext cx="816378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69EF3C21-904E-4403-80A0-E589DBDAB8D0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3461443" y="6331162"/>
            <a:ext cx="4117810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8532782" y="6331162"/>
            <a:ext cx="290631" cy="290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B25EDBD0-FC8E-4647-B872-89C22E13D1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7" r:id="rId13"/>
    <p:sldLayoutId id="2147483972" r:id="rId14"/>
    <p:sldLayoutId id="2147483971" r:id="rId15"/>
    <p:sldLayoutId id="2147483973" r:id="rId16"/>
    <p:sldLayoutId id="2147483716" r:id="rId17"/>
    <p:sldLayoutId id="2147483718" r:id="rId18"/>
    <p:sldLayoutId id="2147483722" r:id="rId19"/>
    <p:sldLayoutId id="2147483723" r:id="rId20"/>
    <p:sldLayoutId id="2147483969" r:id="rId21"/>
    <p:sldLayoutId id="2147483970" r:id="rId22"/>
    <p:sldLayoutId id="2147483930" r:id="rId23"/>
    <p:sldLayoutId id="2147483959" r:id="rId24"/>
    <p:sldLayoutId id="2147483960" r:id="rId25"/>
    <p:sldLayoutId id="2147483978" r:id="rId26"/>
    <p:sldLayoutId id="2147483979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414791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29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2pPr>
      <a:lvl3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3pPr>
      <a:lvl4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4pPr>
      <a:lvl5pPr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5pPr>
      <a:lvl6pPr marL="414654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6pPr>
      <a:lvl7pPr marL="829308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7pPr>
      <a:lvl8pPr marL="1243962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8pPr>
      <a:lvl9pPr marL="1658615" algn="l" defTabSz="52263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22637" rtl="0" eaLnBrk="1" fontAlgn="base" hangingPunct="1">
        <a:lnSpc>
          <a:spcPct val="104000"/>
        </a:lnSpc>
        <a:spcBef>
          <a:spcPts val="1088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440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2"/>
        </a:buClr>
        <a:buFont typeface="Wingdings" pitchFamily="2" charset="2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95912" indent="-195912" algn="l" defTabSz="522637" rtl="0" eaLnBrk="1" fontAlgn="base" hangingPunct="1">
        <a:lnSpc>
          <a:spcPct val="104000"/>
        </a:lnSpc>
        <a:spcBef>
          <a:spcPts val="272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91824" indent="-195809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87736" indent="-195912" algn="l" defTabSz="522637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597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249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09903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4558" indent="-207327" algn="l" defTabSz="41465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5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308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62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615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7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924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577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230" algn="l" defTabSz="41465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2" userDrawn="1">
          <p15:clr>
            <a:srgbClr val="F26B43"/>
          </p15:clr>
        </p15:guide>
        <p15:guide id="2" pos="3220" userDrawn="1">
          <p15:clr>
            <a:srgbClr val="F26B43"/>
          </p15:clr>
        </p15:guide>
        <p15:guide id="3" orient="horz" pos="1021" userDrawn="1">
          <p15:clr>
            <a:srgbClr val="F26B43"/>
          </p15:clr>
        </p15:guide>
        <p15:guide id="5" orient="horz" pos="4105" userDrawn="1">
          <p15:clr>
            <a:srgbClr val="F26B43"/>
          </p15:clr>
        </p15:guide>
        <p15:guide id="6" pos="227" userDrawn="1">
          <p15:clr>
            <a:srgbClr val="F26B43"/>
          </p15:clr>
        </p15:guide>
        <p15:guide id="7" pos="6123" userDrawn="1">
          <p15:clr>
            <a:srgbClr val="F26B43"/>
          </p15:clr>
        </p15:guide>
        <p15:guide id="8" orient="horz" pos="3843" userDrawn="1">
          <p15:clr>
            <a:srgbClr val="F26B43"/>
          </p15:clr>
        </p15:guide>
        <p15:guide id="10" orient="horz" pos="749" userDrawn="1">
          <p15:clr>
            <a:srgbClr val="F26B43"/>
          </p15:clr>
        </p15:guide>
        <p15:guide id="11" orient="horz" pos="227" userDrawn="1">
          <p15:clr>
            <a:srgbClr val="F26B43"/>
          </p15:clr>
        </p15:guide>
        <p15:guide id="12" pos="1724" userDrawn="1">
          <p15:clr>
            <a:srgbClr val="F26B43"/>
          </p15:clr>
        </p15:guide>
        <p15:guide id="13" pos="1633" userDrawn="1">
          <p15:clr>
            <a:srgbClr val="F26B43"/>
          </p15:clr>
        </p15:guide>
        <p15:guide id="14" pos="3175" userDrawn="1">
          <p15:clr>
            <a:srgbClr val="F26B43"/>
          </p15:clr>
        </p15:guide>
        <p15:guide id="15" pos="3130" userDrawn="1">
          <p15:clr>
            <a:srgbClr val="F26B43"/>
          </p15:clr>
        </p15:guide>
        <p15:guide id="16" pos="4717" userDrawn="1">
          <p15:clr>
            <a:srgbClr val="F26B43"/>
          </p15:clr>
        </p15:guide>
        <p15:guide id="17" pos="4627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jpg"/><Relationship Id="rId5" Type="http://schemas.openxmlformats.org/officeDocument/2006/relationships/hyperlink" Target="https://yam.telekom.de/people/andrey_bulov" TargetMode="External"/><Relationship Id="rId4" Type="http://schemas.openxmlformats.org/officeDocument/2006/relationships/hyperlink" Target="mailto:Boris.Finkelshteyn@t-systems.r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finke-ba/angularjs-courc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magenta_flaeche_7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68"/>
          <a:stretch>
            <a:fillRect/>
          </a:stretch>
        </p:blipFill>
        <p:spPr bwMode="auto">
          <a:xfrm>
            <a:off x="319088" y="3921125"/>
            <a:ext cx="85010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3"/>
          <p:cNvSpPr>
            <a:spLocks/>
          </p:cNvSpPr>
          <p:nvPr/>
        </p:nvSpPr>
        <p:spPr bwMode="invGray">
          <a:xfrm>
            <a:off x="319088" y="4222750"/>
            <a:ext cx="8501062" cy="1824038"/>
          </a:xfrm>
          <a:prstGeom prst="rect">
            <a:avLst/>
          </a:pr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4000" tIns="0" rIns="0" bIns="0"/>
          <a:lstStyle/>
          <a:p>
            <a:pPr>
              <a:lnSpc>
                <a:spcPts val="4000"/>
              </a:lnSpc>
              <a:spcBef>
                <a:spcPct val="0"/>
              </a:spcBef>
              <a:defRPr/>
            </a:pPr>
            <a:r>
              <a:rPr lang="en-US" sz="4000" dirty="0" smtClean="0">
                <a:solidFill>
                  <a:srgbClr val="FFFFFF"/>
                </a:solidFill>
                <a:latin typeface="TeleGrotesk Headline Ultra" pitchFamily="2" charset="0"/>
              </a:rPr>
              <a:t>ANGULAR JS</a:t>
            </a:r>
          </a:p>
        </p:txBody>
      </p:sp>
      <p:sp>
        <p:nvSpPr>
          <p:cNvPr id="6" name="Textplatzhalter 4"/>
          <p:cNvSpPr>
            <a:spLocks/>
          </p:cNvSpPr>
          <p:nvPr/>
        </p:nvSpPr>
        <p:spPr bwMode="gray">
          <a:xfrm>
            <a:off x="468313" y="5159375"/>
            <a:ext cx="8207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72000" rIns="0" bIns="72000"/>
          <a:lstStyle/>
          <a:p>
            <a:pPr algn="l">
              <a:spcBef>
                <a:spcPct val="0"/>
              </a:spcBef>
              <a:buClr>
                <a:srgbClr val="E20074"/>
              </a:buClr>
            </a:pPr>
            <a:r>
              <a:rPr lang="de-DE" altLang="ru-RU" sz="2400" b="0" dirty="0" smtClean="0">
                <a:solidFill>
                  <a:srgbClr val="FFFFFF"/>
                </a:solidFill>
              </a:rPr>
              <a:t>			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sz="2400" dirty="0" smtClean="0">
                <a:solidFill>
                  <a:srgbClr val="FFFFFF"/>
                </a:solidFill>
                <a:latin typeface="Tele-GroteskNor" pitchFamily="2" charset="0"/>
              </a:rPr>
              <a:t>T-Systems </a:t>
            </a:r>
            <a:r>
              <a:rPr lang="en-US" sz="2400" dirty="0">
                <a:solidFill>
                  <a:srgbClr val="FFFFFF"/>
                </a:solidFill>
                <a:latin typeface="Tele-GroteskNor" pitchFamily="2" charset="0"/>
              </a:rPr>
              <a:t>Russia, </a:t>
            </a:r>
            <a:r>
              <a:rPr lang="en-US" sz="2400" dirty="0" smtClean="0">
                <a:solidFill>
                  <a:srgbClr val="FFFFFF"/>
                </a:solidFill>
                <a:latin typeface="Tele-GroteskNor" pitchFamily="2" charset="0"/>
              </a:rPr>
              <a:t>Boris Finkelshteyn</a:t>
            </a:r>
            <a:endParaRPr lang="ru-RU" sz="2400" dirty="0">
              <a:solidFill>
                <a:srgbClr val="FFFFFF"/>
              </a:solidFill>
              <a:latin typeface="Tele-GroteskNor" pitchFamily="2" charset="0"/>
            </a:endParaRPr>
          </a:p>
          <a:p>
            <a:pPr algn="l">
              <a:lnSpc>
                <a:spcPct val="90000"/>
              </a:lnSpc>
              <a:spcBef>
                <a:spcPct val="25000"/>
              </a:spcBef>
            </a:pPr>
            <a:endParaRPr lang="de-DE" altLang="ru-RU" sz="2400" dirty="0">
              <a:solidFill>
                <a:srgbClr val="FFFFFF"/>
              </a:solidFill>
              <a:latin typeface="Tele-GroteskNor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47829" y="6331162"/>
            <a:ext cx="816378" cy="290600"/>
          </a:xfrm>
        </p:spPr>
        <p:txBody>
          <a:bodyPr/>
          <a:lstStyle/>
          <a:p>
            <a:fld id="{FB32677D-4DA1-472B-A0A4-69EC1A19F7AD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0" dirty="0">
                <a:cs typeface="Arial" pitchFamily="34" charset="0"/>
              </a:rPr>
              <a:t>What is </a:t>
            </a:r>
            <a:r>
              <a:rPr lang="en-US" kern="0" dirty="0" err="1">
                <a:cs typeface="Arial" pitchFamily="34" charset="0"/>
              </a:rPr>
              <a:t>angularjs</a:t>
            </a:r>
            <a:r>
              <a:rPr lang="en-US" kern="0" dirty="0">
                <a:cs typeface="Arial" pitchFamily="34" charset="0"/>
              </a:rPr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190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Introduction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8" name="Content Placeholder 2"/>
          <p:cNvSpPr>
            <a:spLocks/>
          </p:cNvSpPr>
          <p:nvPr/>
        </p:nvSpPr>
        <p:spPr bwMode="gray">
          <a:xfrm>
            <a:off x="323850" y="3057744"/>
            <a:ext cx="6480398" cy="2819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4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Позволяет делать «отзывчивый» интерфейс (</a:t>
            </a:r>
            <a:r>
              <a:rPr lang="en-US" sz="2400" dirty="0"/>
              <a:t>responsive</a:t>
            </a:r>
            <a:r>
              <a:rPr lang="ru-RU" sz="2400" dirty="0" smtClean="0"/>
              <a:t>)</a:t>
            </a:r>
            <a:endParaRPr lang="ru-RU" sz="24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Поддерживает </a:t>
            </a:r>
            <a:r>
              <a:rPr lang="en-US" sz="2400" dirty="0" smtClean="0"/>
              <a:t>TDD</a:t>
            </a:r>
            <a:r>
              <a:rPr lang="ru-RU" sz="2400" dirty="0" smtClean="0"/>
              <a:t> и </a:t>
            </a:r>
            <a:r>
              <a:rPr lang="en-US" sz="2400" dirty="0" smtClean="0"/>
              <a:t>BDD</a:t>
            </a:r>
            <a:r>
              <a:rPr lang="ru-RU" sz="2400" dirty="0" smtClean="0"/>
              <a:t> техники</a:t>
            </a:r>
            <a:endParaRPr lang="en-US" sz="24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Отделение </a:t>
            </a:r>
            <a:r>
              <a:rPr lang="ru-RU" sz="2400" dirty="0" smtClean="0"/>
              <a:t>DO</a:t>
            </a:r>
            <a:r>
              <a:rPr lang="en-US" sz="2400" dirty="0" smtClean="0"/>
              <a:t>M</a:t>
            </a:r>
            <a:r>
              <a:rPr lang="ru-RU" sz="2400" dirty="0" smtClean="0"/>
              <a:t>-манипуляции </a:t>
            </a:r>
            <a:r>
              <a:rPr lang="ru-RU" sz="2400" dirty="0"/>
              <a:t>от логики </a:t>
            </a:r>
            <a:r>
              <a:rPr lang="ru-RU" sz="2400" dirty="0" smtClean="0"/>
              <a:t>приложения</a:t>
            </a:r>
            <a:endParaRPr lang="en-US" sz="24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Разделение клиентской и серверной </a:t>
            </a:r>
            <a:r>
              <a:rPr lang="ru-RU" sz="2400" dirty="0" smtClean="0"/>
              <a:t>стороны</a:t>
            </a:r>
            <a:endParaRPr lang="ru-RU" sz="2400" dirty="0"/>
          </a:p>
        </p:txBody>
      </p:sp>
      <p:pic>
        <p:nvPicPr>
          <p:cNvPr id="89" name="Picture 2" descr="C:\Users\bFinkels\Documents\AngularJS\AngularJS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76" y="1916832"/>
            <a:ext cx="4769558" cy="12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Content Placeholder 2"/>
          <p:cNvSpPr>
            <a:spLocks/>
          </p:cNvSpPr>
          <p:nvPr/>
        </p:nvSpPr>
        <p:spPr bwMode="gray">
          <a:xfrm>
            <a:off x="323850" y="659468"/>
            <a:ext cx="6480398" cy="252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err="1"/>
              <a:t>Angular</a:t>
            </a:r>
            <a:r>
              <a:rPr lang="ru-RU" sz="2400" dirty="0"/>
              <a:t> JS– </a:t>
            </a:r>
            <a:r>
              <a:rPr lang="ru-RU" sz="2400" dirty="0" err="1"/>
              <a:t>фреймворк</a:t>
            </a:r>
            <a:r>
              <a:rPr lang="ru-RU" sz="2400" dirty="0"/>
              <a:t> для одностраничных веб-приложений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Основан на шаблоне </a:t>
            </a:r>
            <a:r>
              <a:rPr lang="en-US" sz="2400" dirty="0"/>
              <a:t>MVC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Первый релиз – </a:t>
            </a:r>
            <a:r>
              <a:rPr lang="ru-RU" sz="2400" dirty="0" smtClean="0"/>
              <a:t>2009</a:t>
            </a:r>
            <a:endParaRPr lang="en-US" sz="24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Лицензия </a:t>
            </a:r>
            <a:r>
              <a:rPr lang="en-US" sz="2400" dirty="0"/>
              <a:t>MIT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Standard </a:t>
            </a:r>
            <a:r>
              <a:rPr 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Web </a:t>
            </a:r>
            <a:r>
              <a:rPr lang="en-US" sz="2400" kern="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App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5" name="Right Arrow 14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clicks on link, new Request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092731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8028384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93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Angular Web App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F8B9-C8F9-42C6-8B98-E42C819F335B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1" y="773113"/>
            <a:ext cx="3322712" cy="4240063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2400" kern="0" dirty="0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104360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4038" y="787943"/>
            <a:ext cx="1502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Browser</a:t>
            </a:r>
            <a:endParaRPr lang="ru-RU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6449378" y="1203441"/>
            <a:ext cx="432048" cy="432048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10800000">
            <a:off x="1475656" y="184482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6373" y="1511650"/>
            <a:ext cx="2592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 Request to server</a:t>
            </a:r>
            <a:endParaRPr lang="ru-RU" dirty="0"/>
          </a:p>
        </p:txBody>
      </p:sp>
      <p:sp>
        <p:nvSpPr>
          <p:cNvPr id="15" name="Right Arrow 14"/>
          <p:cNvSpPr/>
          <p:nvPr/>
        </p:nvSpPr>
        <p:spPr bwMode="auto">
          <a:xfrm>
            <a:off x="1475656" y="2550044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1378" y="2204864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Webpage &amp; Assets</a:t>
            </a:r>
            <a:endParaRPr lang="ru-RU" dirty="0"/>
          </a:p>
        </p:txBody>
      </p:sp>
      <p:sp>
        <p:nvSpPr>
          <p:cNvPr id="17" name="Rounded Rectangle 16"/>
          <p:cNvSpPr/>
          <p:nvPr/>
        </p:nvSpPr>
        <p:spPr bwMode="auto">
          <a:xfrm>
            <a:off x="7092280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HTML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028384" y="1927148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Java</a:t>
            </a:r>
          </a:p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Script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1475656" y="378904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1475656" y="4595790"/>
            <a:ext cx="4973722" cy="288032"/>
          </a:xfrm>
          <a:prstGeom prst="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1887" y="3423424"/>
            <a:ext cx="32812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clicks on link, new Request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226845" y="4276689"/>
            <a:ext cx="3502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with JSON data</a:t>
            </a:r>
            <a:endParaRPr lang="ru-RU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596336" y="3838922"/>
            <a:ext cx="648072" cy="7669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DATA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24" name="Curved Connector 23"/>
          <p:cNvCxnSpPr>
            <a:stCxn id="23" idx="3"/>
            <a:endCxn id="18" idx="3"/>
          </p:cNvCxnSpPr>
          <p:nvPr/>
        </p:nvCxnSpPr>
        <p:spPr bwMode="auto">
          <a:xfrm flipV="1">
            <a:off x="8244408" y="2310604"/>
            <a:ext cx="432048" cy="1911774"/>
          </a:xfrm>
          <a:prstGeom prst="curvedConnector3">
            <a:avLst>
              <a:gd name="adj1" fmla="val 18560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08453" y="692696"/>
            <a:ext cx="1302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299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API-Driven Application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899592" y="2420888"/>
            <a:ext cx="3600400" cy="1152128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4" descr="C:\Users\bFinkels\Documents\AngularJS\datasourc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685903"/>
            <a:ext cx="580201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3333" y="2627620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Source</a:t>
            </a:r>
            <a:endParaRPr lang="ru-RU" dirty="0"/>
          </a:p>
        </p:txBody>
      </p:sp>
      <p:pic>
        <p:nvPicPr>
          <p:cNvPr id="9" name="Picture 5" descr="C:\Users\bFinkels\Documents\AngularJS\a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61" y="2685903"/>
            <a:ext cx="722340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 bwMode="auto">
          <a:xfrm>
            <a:off x="2656713" y="2852936"/>
            <a:ext cx="864096" cy="288032"/>
          </a:xfrm>
          <a:prstGeom prst="leftRightArrow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1" name="Picture 6" descr="C:\Users\bFinkels\Documents\AngularJS\brows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39" y="836712"/>
            <a:ext cx="692789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bFinkels\Documents\AngularJS\mobi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28" y="2716362"/>
            <a:ext cx="597975" cy="6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bFinkels\Documents\AngularJS\serv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4437112"/>
            <a:ext cx="497677" cy="6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 bwMode="auto">
          <a:xfrm rot="18900274">
            <a:off x="4252238" y="1792261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4644008" y="2934210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2441551">
            <a:off x="4419015" y="3983444"/>
            <a:ext cx="1328106" cy="186399"/>
          </a:xfrm>
          <a:prstGeom prst="rightArrow">
            <a:avLst>
              <a:gd name="adj1" fmla="val 38717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3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What is Angular JS?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531985"/>
              </p:ext>
            </p:extLst>
          </p:nvPr>
        </p:nvGraphicFramePr>
        <p:xfrm>
          <a:off x="155606" y="2004467"/>
          <a:ext cx="8496300" cy="2831239"/>
        </p:xfrm>
        <a:graphic>
          <a:graphicData uri="http://schemas.openxmlformats.org/drawingml/2006/table">
            <a:tbl>
              <a:tblPr/>
              <a:tblGrid>
                <a:gridCol w="4248150"/>
                <a:gridCol w="4248150"/>
              </a:tblGrid>
              <a:tr h="1360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alert(‘Hello!’);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622" y="996355"/>
            <a:ext cx="85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Фреймворк для клиентской части </a:t>
            </a:r>
            <a:r>
              <a:rPr lang="ru-RU" sz="2400" dirty="0" err="1" smtClean="0"/>
              <a:t>вэб</a:t>
            </a:r>
            <a:r>
              <a:rPr lang="ru-RU" sz="2400" dirty="0" smtClean="0"/>
              <a:t> приложения, который добавляет интерактивность в </a:t>
            </a:r>
            <a:r>
              <a:rPr lang="en-US" sz="2400" dirty="0" smtClean="0"/>
              <a:t>HTML</a:t>
            </a:r>
            <a:r>
              <a:rPr lang="ru-RU" sz="2400" dirty="0" smtClean="0"/>
              <a:t> разметку.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7228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Directives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D38C-A4C7-421A-84F2-86BB049D7CDD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481734"/>
              </p:ext>
            </p:extLst>
          </p:nvPr>
        </p:nvGraphicFramePr>
        <p:xfrm>
          <a:off x="228812" y="1730409"/>
          <a:ext cx="8496300" cy="2831239"/>
        </p:xfrm>
        <a:graphic>
          <a:graphicData uri="http://schemas.openxmlformats.org/drawingml/2006/table">
            <a:tbl>
              <a:tblPr/>
              <a:tblGrid>
                <a:gridCol w="4824536"/>
                <a:gridCol w="3671764"/>
              </a:tblGrid>
              <a:tr h="1360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ng-controller=“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HelloController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...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function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HelloController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(){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alert(‘Hello!’);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5195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828" y="722297"/>
            <a:ext cx="851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Директива это маркер в </a:t>
            </a:r>
            <a:r>
              <a:rPr lang="en-US" sz="2400" dirty="0" smtClean="0"/>
              <a:t>HTML</a:t>
            </a:r>
            <a:r>
              <a:rPr lang="ru-RU" sz="2400" dirty="0" smtClean="0"/>
              <a:t>-теге, который говорит </a:t>
            </a:r>
            <a:r>
              <a:rPr lang="ru-RU" sz="2400" dirty="0" err="1" smtClean="0"/>
              <a:t>Ангуляру</a:t>
            </a:r>
            <a:r>
              <a:rPr lang="ru-RU" sz="2400" dirty="0"/>
              <a:t> </a:t>
            </a:r>
            <a:r>
              <a:rPr lang="ru-RU" sz="2400" dirty="0" smtClean="0"/>
              <a:t>запустить или связать код на </a:t>
            </a:r>
            <a:r>
              <a:rPr lang="en-US" sz="2400" dirty="0" smtClean="0"/>
              <a:t>JavaScript.</a:t>
            </a:r>
            <a:endParaRPr lang="ru-RU" sz="2400" dirty="0"/>
          </a:p>
        </p:txBody>
      </p:sp>
      <p:sp>
        <p:nvSpPr>
          <p:cNvPr id="8" name="Down Arrow 7"/>
          <p:cNvSpPr/>
          <p:nvPr/>
        </p:nvSpPr>
        <p:spPr bwMode="auto">
          <a:xfrm>
            <a:off x="1957004" y="2887597"/>
            <a:ext cx="216024" cy="179514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Bent-Up Arrow 8"/>
          <p:cNvSpPr/>
          <p:nvPr/>
        </p:nvSpPr>
        <p:spPr bwMode="auto">
          <a:xfrm rot="5400000">
            <a:off x="4415433" y="2089025"/>
            <a:ext cx="432048" cy="2029193"/>
          </a:xfrm>
          <a:prstGeom prst="bentUpArrow">
            <a:avLst>
              <a:gd name="adj1" fmla="val 12955"/>
              <a:gd name="adj2" fmla="val 25000"/>
              <a:gd name="adj3" fmla="val 27631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7717644" y="2378481"/>
            <a:ext cx="216024" cy="581124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524956" y="4826753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Директива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646054" y="2959605"/>
            <a:ext cx="2704284" cy="643012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Название</a:t>
            </a:r>
            <a:r>
              <a:rPr kumimoji="0" 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 функции, которую надо выполнить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5018" y="2606020"/>
            <a:ext cx="3329406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4681" y="2108794"/>
            <a:ext cx="1074287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9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28522"/>
              </p:ext>
            </p:extLst>
          </p:nvPr>
        </p:nvGraphicFramePr>
        <p:xfrm>
          <a:off x="326551" y="1394867"/>
          <a:ext cx="8287354" cy="3333778"/>
        </p:xfrm>
        <a:graphic>
          <a:graphicData uri="http://schemas.openxmlformats.org/drawingml/2006/table">
            <a:tbl>
              <a:tblPr/>
              <a:tblGrid>
                <a:gridCol w="8287354"/>
              </a:tblGrid>
              <a:tr h="3091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248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1642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5487589" y="4372987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Angular JS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567709" y="1574887"/>
            <a:ext cx="1646652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Twitter Bootstra</a:t>
            </a:r>
            <a:r>
              <a:rPr lang="en-US" sz="2000" dirty="0" smtClean="0">
                <a:latin typeface="Tele-GroteskNor" pitchFamily="2" charset="0"/>
              </a:rPr>
              <a:t>p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5919637" y="355853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>
            <a:off x="7283023" y="1934927"/>
            <a:ext cx="216024" cy="51109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95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1" y="888068"/>
            <a:ext cx="6480398" cy="271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4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Пишем в них части нашего приложения</a:t>
            </a:r>
            <a:endParaRPr lang="ru-RU" sz="24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Делают наш код более поддерживаемым, тестируемым и читабельным</a:t>
            </a:r>
            <a:endParaRPr lang="ru-RU" sz="24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В них мы определяем зависимости для нашего приложения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Модули могут использовать другие модули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7525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460300"/>
              </p:ext>
            </p:extLst>
          </p:nvPr>
        </p:nvGraphicFramePr>
        <p:xfrm>
          <a:off x="326551" y="1478687"/>
          <a:ext cx="7809092" cy="1432153"/>
        </p:xfrm>
        <a:graphic>
          <a:graphicData uri="http://schemas.openxmlformats.org/drawingml/2006/table">
            <a:tbl>
              <a:tblPr/>
              <a:tblGrid>
                <a:gridCol w="7809092"/>
              </a:tblGrid>
              <a:tr h="44397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JavaScript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09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08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1433749" y="3047107"/>
            <a:ext cx="1080120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Angular JS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Down Arrow 7"/>
          <p:cNvSpPr/>
          <p:nvPr/>
        </p:nvSpPr>
        <p:spPr bwMode="auto">
          <a:xfrm rot="10800000">
            <a:off x="1865797" y="223265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96782" y="3047107"/>
            <a:ext cx="1129321" cy="580013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Application Name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3702217" y="2232659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4413399" y="3047107"/>
            <a:ext cx="1423522" cy="360040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</a:rPr>
              <a:t>Dependencies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0800000">
            <a:off x="4413398" y="2231766"/>
            <a:ext cx="216024" cy="814447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6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burdyga\Desktop\PICTURES\background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32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2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27038"/>
          </a:xfrm>
        </p:spPr>
        <p:txBody>
          <a:bodyPr/>
          <a:lstStyle/>
          <a:p>
            <a:pPr>
              <a:defRPr/>
            </a:pPr>
            <a:endParaRPr sz="2400" b="1" dirty="0">
              <a:solidFill>
                <a:schemeClr val="bg1"/>
              </a:solidFill>
              <a:latin typeface="TeleGrotesk Headline" pitchFamily="2" charset="0"/>
            </a:endParaRPr>
          </a:p>
        </p:txBody>
      </p:sp>
      <p:sp>
        <p:nvSpPr>
          <p:cNvPr id="26" name="Rectangle 63"/>
          <p:cNvSpPr>
            <a:spLocks noChangeArrowheads="1"/>
          </p:cNvSpPr>
          <p:nvPr/>
        </p:nvSpPr>
        <p:spPr bwMode="gray">
          <a:xfrm>
            <a:off x="3374394" y="3425825"/>
            <a:ext cx="4753606" cy="612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lIns="72000" tIns="72000" rIns="72000" bIns="36000"/>
          <a:lstStyle/>
          <a:p>
            <a:pPr>
              <a:defRPr/>
            </a:pPr>
            <a:r>
              <a:rPr lang="en-US" sz="1800" dirty="0" smtClean="0">
                <a:solidFill>
                  <a:schemeClr val="tx2"/>
                </a:solidFill>
                <a:latin typeface="TeleGrotesk Headline Ultra" pitchFamily="2" charset="0"/>
              </a:rPr>
              <a:t>Boris Finkelshteyn</a:t>
            </a:r>
          </a:p>
          <a:p>
            <a:pPr>
              <a:defRPr/>
            </a:pPr>
            <a:r>
              <a:rPr lang="en-US" sz="1800" kern="0" dirty="0" smtClean="0">
                <a:solidFill>
                  <a:srgbClr val="999999"/>
                </a:solidFill>
                <a:latin typeface="TeleGrotesk Headline Ultra" pitchFamily="2" charset="0"/>
                <a:ea typeface="Tele-GroteskFet" pitchFamily="2" charset="0"/>
                <a:cs typeface="Tele-GroteskFet" pitchFamily="2" charset="0"/>
              </a:rPr>
              <a:t>T-systems Russia</a:t>
            </a:r>
          </a:p>
          <a:p>
            <a:pPr>
              <a:defRPr/>
            </a:pPr>
            <a:r>
              <a:rPr lang="en-US" sz="1400" kern="0" dirty="0" smtClean="0">
                <a:solidFill>
                  <a:srgbClr val="999999"/>
                </a:solidFill>
                <a:latin typeface="TeleGrotesk Headline Ultra" pitchFamily="2" charset="0"/>
                <a:ea typeface="Tele-GroteskFet" pitchFamily="2" charset="0"/>
                <a:cs typeface="Tele-GroteskFet" pitchFamily="2" charset="0"/>
              </a:rPr>
              <a:t>Senior software developer</a:t>
            </a:r>
            <a:endParaRPr lang="en-US" sz="1800" kern="0" dirty="0" smtClean="0">
              <a:solidFill>
                <a:srgbClr val="999999"/>
              </a:solidFill>
              <a:latin typeface="TeleGrotesk Headline Ultra" pitchFamily="2" charset="0"/>
              <a:ea typeface="Tele-GroteskFet" pitchFamily="2" charset="0"/>
              <a:cs typeface="Tele-GroteskFet" pitchFamily="2" charset="0"/>
            </a:endParaRPr>
          </a:p>
          <a:p>
            <a:pPr>
              <a:defRPr/>
            </a:pPr>
            <a:endParaRPr lang="en-US" sz="1800" kern="0" dirty="0">
              <a:solidFill>
                <a:srgbClr val="999999"/>
              </a:solidFill>
              <a:latin typeface="TeleGrotesk Headline Ultra" pitchFamily="2" charset="0"/>
              <a:ea typeface="Tele-GroteskFet" pitchFamily="2" charset="0"/>
              <a:cs typeface="Tele-GroteskFet" pitchFamily="2" charset="0"/>
            </a:endParaRPr>
          </a:p>
          <a:p>
            <a:pPr>
              <a:defRPr/>
            </a:pPr>
            <a:endParaRPr lang="de-DE" sz="1800" b="0" kern="0" dirty="0">
              <a:solidFill>
                <a:srgbClr val="999999"/>
              </a:solidFill>
              <a:latin typeface="Tele-GroteskFet" pitchFamily="2" charset="0"/>
              <a:ea typeface="Tele-GroteskFet" pitchFamily="2" charset="0"/>
              <a:cs typeface="Tele-GroteskFet" pitchFamily="2" charset="0"/>
            </a:endParaRPr>
          </a:p>
        </p:txBody>
      </p:sp>
      <p:sp>
        <p:nvSpPr>
          <p:cNvPr id="27" name="Прямоугольник 3"/>
          <p:cNvSpPr>
            <a:spLocks noChangeArrowheads="1"/>
          </p:cNvSpPr>
          <p:nvPr/>
        </p:nvSpPr>
        <p:spPr bwMode="auto">
          <a:xfrm>
            <a:off x="3374394" y="5112399"/>
            <a:ext cx="33618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Fet" pitchFamily="2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600" u="sng" dirty="0" smtClean="0">
                <a:solidFill>
                  <a:srgbClr val="999999"/>
                </a:solidFill>
                <a:latin typeface="Tele-GroteskNCNor" pitchFamily="2" charset="0"/>
                <a:hlinkClick r:id="rId4"/>
              </a:rPr>
              <a:t>Boris.Finkelshteyn@t-systems.ru</a:t>
            </a:r>
            <a:endParaRPr lang="en-US" sz="1600" u="sng" dirty="0" smtClean="0">
              <a:solidFill>
                <a:srgbClr val="999999"/>
              </a:solidFill>
              <a:latin typeface="Tele-GroteskNCNor" pitchFamily="2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600" u="sng" dirty="0" smtClean="0">
                <a:solidFill>
                  <a:srgbClr val="999999"/>
                </a:solidFill>
                <a:latin typeface="Tele-GroteskNCNor" pitchFamily="2" charset="0"/>
                <a:hlinkClick r:id="rId5"/>
              </a:rPr>
              <a:t>yam.telekom.de/people/</a:t>
            </a:r>
            <a:r>
              <a:rPr lang="ru-RU" sz="1600" u="sng" dirty="0" err="1" smtClean="0">
                <a:solidFill>
                  <a:srgbClr val="999999"/>
                </a:solidFill>
                <a:latin typeface="Tele-GroteskNCNor" pitchFamily="2" charset="0"/>
                <a:hlinkClick r:id="rId5"/>
              </a:rPr>
              <a:t>boris_finkelshteyn</a:t>
            </a:r>
            <a:endParaRPr lang="ru-RU" sz="1600" u="sng" dirty="0">
              <a:solidFill>
                <a:srgbClr val="999999"/>
              </a:solidFill>
              <a:latin typeface="Tele-GroteskNCNor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C516B-12A5-46F6-8115-6B77EF8626EB}" type="datetime6">
              <a:rPr lang="en-US" smtClean="0">
                <a:solidFill>
                  <a:srgbClr val="000000"/>
                </a:solidFill>
              </a:rPr>
              <a:t>April 17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Angular JS                                      T-Systems Russia, Boris Finkelshteyn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>
                <a:solidFill>
                  <a:srgbClr val="000000"/>
                </a:solidFill>
              </a:rPr>
              <a:pPr/>
              <a:t>2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11" name="Rounded Rectangle 7"/>
          <p:cNvSpPr>
            <a:spLocks/>
          </p:cNvSpPr>
          <p:nvPr/>
        </p:nvSpPr>
        <p:spPr>
          <a:xfrm>
            <a:off x="468681" y="1859118"/>
            <a:ext cx="2749984" cy="2694744"/>
          </a:xfrm>
          <a:prstGeom prst="roundRect">
            <a:avLst/>
          </a:prstGeom>
          <a:blipFill dpi="0" rotWithShape="1">
            <a:blip r:embed="rId6"/>
            <a:srcRect/>
            <a:stretch>
              <a:fillRect l="-38000" t="-14000" r="-62000"/>
            </a:stretch>
          </a:blipFill>
          <a:ln w="53975">
            <a:gradFill>
              <a:gsLst>
                <a:gs pos="68000">
                  <a:schemeClr val="tx2"/>
                </a:gs>
                <a:gs pos="87500">
                  <a:schemeClr val="tx2"/>
                </a:gs>
                <a:gs pos="1000">
                  <a:schemeClr val="bg1"/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our module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397184"/>
              </p:ext>
            </p:extLst>
          </p:nvPr>
        </p:nvGraphicFramePr>
        <p:xfrm>
          <a:off x="228812" y="1082709"/>
          <a:ext cx="8686588" cy="4349077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ng-app=“store”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&lt;script type=“text/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=“app.js”&gt;&lt;/script&gt;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&lt;body&gt;    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660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 bwMode="auto">
          <a:xfrm rot="12426612">
            <a:off x="5015940" y="2815721"/>
            <a:ext cx="188495" cy="1375103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760" y="2369016"/>
            <a:ext cx="5853042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1760" y="1399425"/>
            <a:ext cx="1527160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008120" y="1288333"/>
            <a:ext cx="445608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Запускает этот модуль, при загрузке документа</a:t>
            </a:r>
          </a:p>
        </p:txBody>
      </p:sp>
      <p:sp>
        <p:nvSpPr>
          <p:cNvPr id="11" name="Down Arrow 10"/>
          <p:cNvSpPr/>
          <p:nvPr/>
        </p:nvSpPr>
        <p:spPr bwMode="auto">
          <a:xfrm rot="5400000">
            <a:off x="3469578" y="1076907"/>
            <a:ext cx="216024" cy="86106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cxnSp>
        <p:nvCxnSpPr>
          <p:cNvPr id="12" name="Curved Connector 11"/>
          <p:cNvCxnSpPr>
            <a:stCxn id="10" idx="3"/>
          </p:cNvCxnSpPr>
          <p:nvPr/>
        </p:nvCxnSpPr>
        <p:spPr bwMode="auto">
          <a:xfrm flipH="1">
            <a:off x="5181600" y="1463184"/>
            <a:ext cx="3282607" cy="2938695"/>
          </a:xfrm>
          <a:prstGeom prst="curvedConnector3">
            <a:avLst>
              <a:gd name="adj1" fmla="val -6964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3465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0" y="888068"/>
            <a:ext cx="7659209" cy="887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4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Позволяют добавлять динамические значения в </a:t>
            </a:r>
            <a:r>
              <a:rPr lang="en-US" sz="2400" dirty="0" smtClean="0"/>
              <a:t>HTML</a:t>
            </a:r>
            <a:endParaRPr lang="ru-RU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249276"/>
              </p:ext>
            </p:extLst>
          </p:nvPr>
        </p:nvGraphicFramePr>
        <p:xfrm>
          <a:off x="509431" y="2474893"/>
          <a:ext cx="2279489" cy="816947"/>
        </p:xfrm>
        <a:graphic>
          <a:graphicData uri="http://schemas.openxmlformats.org/drawingml/2006/table">
            <a:tbl>
              <a:tblPr/>
              <a:tblGrid>
                <a:gridCol w="2279489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I am {{4 + 6}}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25582"/>
              </p:ext>
            </p:extLst>
          </p:nvPr>
        </p:nvGraphicFramePr>
        <p:xfrm>
          <a:off x="4796234" y="2488526"/>
          <a:ext cx="2279489" cy="816947"/>
        </p:xfrm>
        <a:graphic>
          <a:graphicData uri="http://schemas.openxmlformats.org/drawingml/2006/table">
            <a:tbl>
              <a:tblPr/>
              <a:tblGrid>
                <a:gridCol w="2279489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I am 10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52242"/>
              </p:ext>
            </p:extLst>
          </p:nvPr>
        </p:nvGraphicFramePr>
        <p:xfrm>
          <a:off x="509431" y="3869353"/>
          <a:ext cx="2952012" cy="816947"/>
        </p:xfrm>
        <a:graphic>
          <a:graphicData uri="http://schemas.openxmlformats.org/drawingml/2006/table">
            <a:tbl>
              <a:tblPr/>
              <a:tblGrid>
                <a:gridCol w="2952012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{{“hello” + “ you”}}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93595"/>
              </p:ext>
            </p:extLst>
          </p:nvPr>
        </p:nvGraphicFramePr>
        <p:xfrm>
          <a:off x="4866715" y="3869353"/>
          <a:ext cx="2952012" cy="816947"/>
        </p:xfrm>
        <a:graphic>
          <a:graphicData uri="http://schemas.openxmlformats.org/drawingml/2006/table">
            <a:tbl>
              <a:tblPr/>
              <a:tblGrid>
                <a:gridCol w="2952012"/>
              </a:tblGrid>
              <a:tr h="81694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&lt;p&gt;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hello you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&lt;/p&gt;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Down Arrow 11"/>
          <p:cNvSpPr/>
          <p:nvPr/>
        </p:nvSpPr>
        <p:spPr bwMode="auto">
          <a:xfrm rot="16200000">
            <a:off x="4039783" y="2263346"/>
            <a:ext cx="232743" cy="126055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 rot="16200000">
            <a:off x="4039783" y="3644818"/>
            <a:ext cx="232745" cy="1260550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96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519510"/>
              </p:ext>
            </p:extLst>
          </p:nvPr>
        </p:nvGraphicFramePr>
        <p:xfrm>
          <a:off x="228812" y="1082709"/>
          <a:ext cx="8686588" cy="459444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&lt;!DOCTYPE 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ng-app=“store”&gt;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&lt;head&gt;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&lt;link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rel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=“stylesheet”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css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href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=“bootstrap.min.css”&gt;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head&gt;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=“angular.min.js”&gt;&lt;/script&gt;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&lt;script type=“text/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javascript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=“app.js”&gt;&lt;/script&gt;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&lt;p&gt;{{“hello” + “ you”}}&lt;/p&gt;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F7F5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&lt;/html&gt;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660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(‘store’, []);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28758" y="3083240"/>
            <a:ext cx="5853042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Directives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91672"/>
              </p:ext>
            </p:extLst>
          </p:nvPr>
        </p:nvGraphicFramePr>
        <p:xfrm>
          <a:off x="228812" y="137226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&lt;html ng-app="store"&gt;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629842"/>
              </p:ext>
            </p:extLst>
          </p:nvPr>
        </p:nvGraphicFramePr>
        <p:xfrm>
          <a:off x="228812" y="256860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846880"/>
              </p:ext>
            </p:extLst>
          </p:nvPr>
        </p:nvGraphicFramePr>
        <p:xfrm>
          <a:off x="228812" y="371636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&lt;h1 ng-show="name"&gt; Hello, {{name}}! &lt;/h1&gt;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859751"/>
              </p:ext>
            </p:extLst>
          </p:nvPr>
        </p:nvGraphicFramePr>
        <p:xfrm>
          <a:off x="228812" y="4889849"/>
          <a:ext cx="8686588" cy="365091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 {{product.name}} &lt;/li&gt;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326551" y="806631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ng-app – </a:t>
            </a:r>
            <a:r>
              <a:rPr lang="ru-RU" sz="2000" dirty="0" smtClean="0">
                <a:latin typeface="Arial Narrow" pitchFamily="34" charset="0"/>
              </a:rPr>
              <a:t>прикрепляет модуль приложения к странице</a:t>
            </a: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Content Placeholder 2"/>
          <p:cNvSpPr>
            <a:spLocks/>
          </p:cNvSpPr>
          <p:nvPr/>
        </p:nvSpPr>
        <p:spPr bwMode="gray">
          <a:xfrm>
            <a:off x="326550" y="194201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ng-controller – </a:t>
            </a:r>
            <a:r>
              <a:rPr lang="ru-RU" sz="2000" dirty="0" smtClean="0">
                <a:latin typeface="Arial Narrow" pitchFamily="34" charset="0"/>
              </a:rPr>
              <a:t>прикрепляет контроллер к странице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4" name="Content Placeholder 2"/>
          <p:cNvSpPr>
            <a:spLocks/>
          </p:cNvSpPr>
          <p:nvPr/>
        </p:nvSpPr>
        <p:spPr bwMode="gray">
          <a:xfrm>
            <a:off x="326550" y="308501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ng-show/ng-hide – </a:t>
            </a:r>
            <a:r>
              <a:rPr lang="ru-RU" sz="2000" dirty="0" smtClean="0">
                <a:latin typeface="Arial Narrow" pitchFamily="34" charset="0"/>
              </a:rPr>
              <a:t>показывает/скрывает секцию, основываясь на выражениях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5" name="Content Placeholder 2"/>
          <p:cNvSpPr>
            <a:spLocks/>
          </p:cNvSpPr>
          <p:nvPr/>
        </p:nvSpPr>
        <p:spPr bwMode="gray">
          <a:xfrm>
            <a:off x="326551" y="4296591"/>
            <a:ext cx="7925910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dirty="0" smtClean="0">
                <a:latin typeface="Arial Narrow" pitchFamily="34" charset="0"/>
              </a:rPr>
              <a:t>ng-repeat – </a:t>
            </a:r>
            <a:r>
              <a:rPr lang="ru-RU" sz="2000" dirty="0" smtClean="0">
                <a:latin typeface="Arial Narrow" pitchFamily="34" charset="0"/>
              </a:rPr>
              <a:t>повторяет секцию для каждого элемента в массиве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6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514010"/>
              </p:ext>
            </p:extLst>
          </p:nvPr>
        </p:nvGraphicFramePr>
        <p:xfrm>
          <a:off x="228812" y="1082709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class="pull-right"&gt;${{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147185"/>
            <a:ext cx="31242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8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122420"/>
            <a:ext cx="30956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14795"/>
              </p:ext>
            </p:extLst>
          </p:nvPr>
        </p:nvGraphicFramePr>
        <p:xfrm>
          <a:off x="228812" y="1082709"/>
          <a:ext cx="8686588" cy="2737104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currency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Down Arrow 8"/>
          <p:cNvSpPr/>
          <p:nvPr/>
        </p:nvSpPr>
        <p:spPr bwMode="auto">
          <a:xfrm>
            <a:off x="5627642" y="2674618"/>
            <a:ext cx="216024" cy="1958341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6473233" y="2674618"/>
            <a:ext cx="216024" cy="1249682"/>
          </a:xfrm>
          <a:prstGeom prst="downArrow">
            <a:avLst>
              <a:gd name="adj1" fmla="val 24190"/>
              <a:gd name="adj2" fmla="val 50000"/>
            </a:avLst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4892041" y="4899660"/>
            <a:ext cx="425196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Переводит «вывод» на «вход»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6240780" y="4122420"/>
            <a:ext cx="2484120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Форматирует в валюту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9972" y="2336480"/>
            <a:ext cx="106161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4892041" y="5233304"/>
            <a:ext cx="4251960" cy="62670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ru-RU" sz="1800" dirty="0" smtClean="0"/>
              <a:t>Генерирует локализованный символ доллара</a:t>
            </a:r>
          </a:p>
          <a:p>
            <a:r>
              <a:rPr lang="ru-RU" sz="1800" dirty="0"/>
              <a:t>Добавляет цифры после </a:t>
            </a:r>
            <a:r>
              <a:rPr lang="ru-RU" sz="1800" dirty="0" smtClean="0"/>
              <a:t>точки</a:t>
            </a:r>
            <a:endParaRPr lang="ru-RU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3301365" y="4426400"/>
            <a:ext cx="160078" cy="335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625" y="5186742"/>
            <a:ext cx="365818" cy="335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4" grpId="0" animBg="1"/>
      <p:bldP spid="16" grpId="0"/>
      <p:bldP spid="18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68614"/>
              </p:ext>
            </p:extLst>
          </p:nvPr>
        </p:nvGraphicFramePr>
        <p:xfrm>
          <a:off x="2468738" y="951447"/>
          <a:ext cx="4137625" cy="365091"/>
        </p:xfrm>
        <a:graphic>
          <a:graphicData uri="http://schemas.openxmlformats.org/drawingml/2006/table">
            <a:tbl>
              <a:tblPr/>
              <a:tblGrid>
                <a:gridCol w="4137625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 data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filter:options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7" y="798635"/>
            <a:ext cx="2682791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000" b="1" dirty="0" smtClean="0"/>
              <a:t>Общий вид</a:t>
            </a:r>
            <a:endParaRPr lang="ru-RU" sz="2000" b="1" dirty="0" smtClean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82288"/>
              </p:ext>
            </p:extLst>
          </p:nvPr>
        </p:nvGraphicFramePr>
        <p:xfrm>
          <a:off x="130294" y="1907654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{{'1388123412323'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date:'MM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yyyy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@ h:mma'}}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/>
          </p:cNvSpPr>
          <p:nvPr/>
        </p:nvSpPr>
        <p:spPr bwMode="gray">
          <a:xfrm>
            <a:off x="193196" y="1365237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smtClean="0"/>
              <a:t>Date</a:t>
            </a:r>
            <a:endParaRPr lang="ru-RU" sz="2000" b="1" dirty="0">
              <a:solidFill>
                <a:schemeClr val="tx2"/>
              </a:solidFill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5592725" y="1853977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12/27/2013 @ 12:50AM</a:t>
            </a:r>
            <a:endParaRPr lang="ru-RU" sz="1800" dirty="0" err="1" smtClean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06892"/>
              </p:ext>
            </p:extLst>
          </p:nvPr>
        </p:nvGraphicFramePr>
        <p:xfrm>
          <a:off x="130294" y="2844241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{{‘product name' | uppercase}}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Content Placeholder 2"/>
          <p:cNvSpPr>
            <a:spLocks/>
          </p:cNvSpPr>
          <p:nvPr/>
        </p:nvSpPr>
        <p:spPr bwMode="gray">
          <a:xfrm>
            <a:off x="193195" y="227860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smtClean="0"/>
              <a:t>Uppercase </a:t>
            </a:r>
            <a:r>
              <a:rPr lang="en-US" sz="2000" b="1" dirty="0"/>
              <a:t>&amp; </a:t>
            </a:r>
            <a:r>
              <a:rPr lang="en-US" sz="2000" b="1" dirty="0" smtClean="0"/>
              <a:t>Lowercase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5592725" y="2790564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PRODUCT NAME</a:t>
            </a:r>
            <a:endParaRPr lang="ru-RU" sz="1800" dirty="0" err="1" smtClean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77046"/>
              </p:ext>
            </p:extLst>
          </p:nvPr>
        </p:nvGraphicFramePr>
        <p:xfrm>
          <a:off x="95458" y="3868511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{{'My Description' | limitTo:8}}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Content Placeholder 2"/>
          <p:cNvSpPr>
            <a:spLocks/>
          </p:cNvSpPr>
          <p:nvPr/>
        </p:nvSpPr>
        <p:spPr bwMode="gray">
          <a:xfrm>
            <a:off x="193197" y="3302873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err="1" smtClean="0"/>
              <a:t>LimitTo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5669644" y="3791613"/>
            <a:ext cx="3147237" cy="34970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My </a:t>
            </a:r>
            <a:r>
              <a:rPr lang="en-US" sz="1800" b="1" dirty="0" err="1"/>
              <a:t>Descr</a:t>
            </a:r>
            <a:endParaRPr lang="ru-RU" sz="1800" dirty="0" err="1" smtClean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977083"/>
              </p:ext>
            </p:extLst>
          </p:nvPr>
        </p:nvGraphicFramePr>
        <p:xfrm>
          <a:off x="95458" y="4341640"/>
          <a:ext cx="6078514" cy="365091"/>
        </p:xfrm>
        <a:graphic>
          <a:graphicData uri="http://schemas.openxmlformats.org/drawingml/2006/table">
            <a:tbl>
              <a:tblPr/>
              <a:tblGrid>
                <a:gridCol w="6078514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limitTo:3"&gt;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645380"/>
              </p:ext>
            </p:extLst>
          </p:nvPr>
        </p:nvGraphicFramePr>
        <p:xfrm>
          <a:off x="95458" y="5393978"/>
          <a:ext cx="7070885" cy="365091"/>
        </p:xfrm>
        <a:graphic>
          <a:graphicData uri="http://schemas.openxmlformats.org/drawingml/2006/table">
            <a:tbl>
              <a:tblPr/>
              <a:tblGrid>
                <a:gridCol w="7070885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&lt;li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orderBy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:'-price'"&gt;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" name="Content Placeholder 2"/>
          <p:cNvSpPr>
            <a:spLocks/>
          </p:cNvSpPr>
          <p:nvPr/>
        </p:nvSpPr>
        <p:spPr bwMode="gray">
          <a:xfrm>
            <a:off x="193193" y="4777614"/>
            <a:ext cx="5632289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en-US" sz="2000" b="1" dirty="0" err="1" smtClean="0"/>
              <a:t>OrderBy</a:t>
            </a:r>
            <a:endParaRPr lang="ru-RU" sz="2000" dirty="0">
              <a:solidFill>
                <a:schemeClr val="tx2"/>
              </a:solidFill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75511"/>
              </p:ext>
            </p:extLst>
          </p:nvPr>
        </p:nvGraphicFramePr>
        <p:xfrm>
          <a:off x="228812" y="1082709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products =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{ name: ‘First product',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price: 2.95,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description: '. . .',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images: [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full: ‘product-01-full.jpg',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thumb: ‘product-01-thumb.jpg'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},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full: “product-02-full.jpg",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. . .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695361"/>
              </p:ext>
            </p:extLst>
          </p:nvPr>
        </p:nvGraphicFramePr>
        <p:xfrm>
          <a:off x="207214" y="5096591"/>
          <a:ext cx="5299399" cy="566928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159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products.images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9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2"/>
          <p:cNvSpPr>
            <a:spLocks/>
          </p:cNvSpPr>
          <p:nvPr/>
        </p:nvSpPr>
        <p:spPr bwMode="gray">
          <a:xfrm>
            <a:off x="228812" y="4533244"/>
            <a:ext cx="5632289" cy="56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dirty="0" smtClean="0"/>
              <a:t>Для отображения первого изображения в массиве: </a:t>
            </a:r>
            <a:endParaRPr lang="ru-RU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2600" dirty="0" smtClean="0">
              <a:latin typeface="Arial Narrow" pitchFamily="34" charset="0"/>
            </a:endParaRP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ru-RU" sz="26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Ng-</a:t>
            </a:r>
            <a:r>
              <a:rPr lang="en-US" dirty="0" err="1" smtClean="0"/>
              <a:t>src</a:t>
            </a:r>
            <a:r>
              <a:rPr lang="en-US" dirty="0" smtClean="0"/>
              <a:t> for images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255623"/>
              </p:ext>
            </p:extLst>
          </p:nvPr>
        </p:nvGraphicFramePr>
        <p:xfrm>
          <a:off x="130293" y="1532322"/>
          <a:ext cx="5299399" cy="365091"/>
        </p:xfrm>
        <a:graphic>
          <a:graphicData uri="http://schemas.openxmlformats.org/drawingml/2006/table">
            <a:tbl>
              <a:tblPr/>
              <a:tblGrid>
                <a:gridCol w="5299399"/>
              </a:tblGrid>
              <a:tr h="3650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product.images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[0].full}}"/&gt;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/>
          </p:cNvSpPr>
          <p:nvPr/>
        </p:nvSpPr>
        <p:spPr bwMode="gray">
          <a:xfrm>
            <a:off x="193195" y="876497"/>
            <a:ext cx="8271012" cy="4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ru-RU" sz="2400" dirty="0" smtClean="0"/>
              <a:t>Нельзя использовать выражения </a:t>
            </a:r>
            <a:r>
              <a:rPr lang="ru-RU" sz="2400" dirty="0" err="1" smtClean="0"/>
              <a:t>Ангуляра</a:t>
            </a:r>
            <a:r>
              <a:rPr lang="ru-RU" sz="2400" dirty="0" smtClean="0"/>
              <a:t> внутри атрибута </a:t>
            </a:r>
            <a:r>
              <a:rPr lang="en-US" sz="2400" dirty="0" err="1" smtClean="0"/>
              <a:t>src</a:t>
            </a:r>
            <a:endParaRPr lang="ru-RU" sz="2400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592724" y="1365237"/>
            <a:ext cx="3147237" cy="90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 smtClean="0"/>
              <a:t>Браузер начнет загружать изображение до выполнения выражения </a:t>
            </a:r>
            <a:r>
              <a:rPr lang="ru-RU" sz="1800" b="1" dirty="0" err="1" smtClean="0"/>
              <a:t>Ангуляра</a:t>
            </a:r>
            <a:endParaRPr lang="ru-RU" sz="18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49755"/>
              </p:ext>
            </p:extLst>
          </p:nvPr>
        </p:nvGraphicFramePr>
        <p:xfrm>
          <a:off x="152982" y="2713034"/>
          <a:ext cx="8686588" cy="2982468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2160782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&lt;body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as store"&gt;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class="list-group"&gt;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&lt;li class="list-group-item" ng-repeat="product in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store.products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{{product.name}}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class="pull-right"&gt;{{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product.price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| currency}}&lt;/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img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ng-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src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="{{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product.images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[0].full}}"/&gt;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&lt;/h3&gt;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&lt;/li&gt;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&lt;/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ul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&lt;/body&gt;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23032" y="4200722"/>
            <a:ext cx="4709935" cy="238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7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for live coding!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pic>
        <p:nvPicPr>
          <p:cNvPr id="4098" name="Picture 2" descr="Start Button.jpg (319×26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393" y="1814624"/>
            <a:ext cx="30384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73843" y="5084482"/>
            <a:ext cx="5187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https://github.com/finke-ba/angularjs-cource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7701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E20074"/>
                </a:solidFill>
              </a:rPr>
              <a:t>Agenda</a:t>
            </a:r>
            <a:r>
              <a:rPr lang="ru-RU" sz="2400" dirty="0">
                <a:solidFill>
                  <a:srgbClr val="E20074"/>
                </a:solidFill>
              </a:rPr>
              <a:t/>
            </a:r>
            <a:br>
              <a:rPr lang="ru-RU" sz="2400" dirty="0">
                <a:solidFill>
                  <a:srgbClr val="E20074"/>
                </a:solidFill>
              </a:rPr>
            </a:br>
            <a:r>
              <a:rPr lang="en-US" sz="2400" dirty="0" smtClean="0">
                <a:solidFill>
                  <a:srgbClr val="E20074"/>
                </a:solidFill>
              </a:rPr>
              <a:t/>
            </a:r>
            <a:br>
              <a:rPr lang="en-US" sz="2400" dirty="0" smtClean="0">
                <a:solidFill>
                  <a:srgbClr val="E20074"/>
                </a:solidFill>
              </a:rPr>
            </a:b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0B184-719E-4FB9-8DC2-733A435C6D45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 bwMode="gray">
          <a:xfrm>
            <a:off x="1219884" y="1093538"/>
            <a:ext cx="2520000" cy="21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" name="Прямоугольник 10"/>
          <p:cNvSpPr/>
          <p:nvPr/>
        </p:nvSpPr>
        <p:spPr bwMode="gray">
          <a:xfrm>
            <a:off x="5368705" y="1093538"/>
            <a:ext cx="2520000" cy="21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232090" y="1622361"/>
            <a:ext cx="2513897" cy="1102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00162">
              <a:lnSpc>
                <a:spcPct val="90000"/>
              </a:lnSpc>
              <a:spcBef>
                <a:spcPts val="88"/>
              </a:spcBef>
              <a:defRPr/>
            </a:pPr>
            <a:r>
              <a:rPr lang="ru-RU" sz="1800" kern="0" dirty="0">
                <a:solidFill>
                  <a:schemeClr val="bg1"/>
                </a:solidFill>
                <a:latin typeface="TeleGrotesk Headline Ultra" pitchFamily="2" charset="0"/>
                <a:cs typeface="Arial" pitchFamily="34" charset="0"/>
              </a:rPr>
              <a:t>Когда его надо использовать, а когда нет</a:t>
            </a:r>
          </a:p>
          <a:p>
            <a:pPr algn="ctr" defTabSz="200162">
              <a:lnSpc>
                <a:spcPct val="90000"/>
              </a:lnSpc>
              <a:spcBef>
                <a:spcPts val="88"/>
              </a:spcBef>
              <a:defRPr/>
            </a:pPr>
            <a:endParaRPr lang="en-US" sz="1800" kern="0" dirty="0">
              <a:solidFill>
                <a:schemeClr val="bg1"/>
              </a:solidFill>
              <a:latin typeface="TeleGrotesk Headline Ultra" pitchFamily="2" charset="0"/>
              <a:cs typeface="Arial" pitchFamily="34" charset="0"/>
            </a:endParaRPr>
          </a:p>
        </p:txBody>
      </p:sp>
      <p:sp>
        <p:nvSpPr>
          <p:cNvPr id="19" name="Прямоугольник 8"/>
          <p:cNvSpPr/>
          <p:nvPr/>
        </p:nvSpPr>
        <p:spPr bwMode="gray">
          <a:xfrm>
            <a:off x="1225987" y="3504607"/>
            <a:ext cx="2520000" cy="21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0" name="Прямоугольник 10"/>
          <p:cNvSpPr/>
          <p:nvPr/>
        </p:nvSpPr>
        <p:spPr bwMode="gray">
          <a:xfrm>
            <a:off x="5368705" y="3504607"/>
            <a:ext cx="2520000" cy="21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algn="ctr">
            <a:noFill/>
            <a:miter lim="800000"/>
            <a:headEnd/>
            <a:tailEnd/>
          </a:ln>
          <a:effectLst/>
        </p:spPr>
        <p:txBody>
          <a:bodyPr wrap="square" lIns="108000" tIns="108000" rIns="108000" bIns="108000" rtlCol="0" anchor="ctr" anchorCtr="0">
            <a:spAutoFit/>
          </a:bodyPr>
          <a:lstStyle/>
          <a:p>
            <a:pPr algn="ctr" defTabSz="457293" fontAlgn="base">
              <a:lnSpc>
                <a:spcPct val="90000"/>
              </a:lnSpc>
              <a:buClr>
                <a:srgbClr val="E20074"/>
              </a:buClr>
              <a:buSzPct val="75000"/>
            </a:pPr>
            <a:endParaRPr lang="ru-RU" sz="1800" dirty="0" smtClean="0">
              <a:latin typeface="Tele-GroteskNor" pitchFamily="2" charset="0"/>
              <a:cs typeface="Arial Unicode MS" panose="020B0604020202020204" pitchFamily="34" charset="-128"/>
            </a:endParaRPr>
          </a:p>
        </p:txBody>
      </p:sp>
      <p:sp>
        <p:nvSpPr>
          <p:cNvPr id="23" name="Прямоугольник 13"/>
          <p:cNvSpPr/>
          <p:nvPr/>
        </p:nvSpPr>
        <p:spPr>
          <a:xfrm>
            <a:off x="5368705" y="1794966"/>
            <a:ext cx="251389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00162">
              <a:lnSpc>
                <a:spcPct val="90000"/>
              </a:lnSpc>
              <a:spcBef>
                <a:spcPts val="88"/>
              </a:spcBef>
              <a:defRPr/>
            </a:pPr>
            <a:r>
              <a:rPr lang="ru-RU" sz="1800" kern="0" dirty="0">
                <a:solidFill>
                  <a:schemeClr val="bg1"/>
                </a:solidFill>
                <a:latin typeface="TeleGrotesk Headline Ultra" pitchFamily="2" charset="0"/>
                <a:cs typeface="Arial" pitchFamily="34" charset="0"/>
              </a:rPr>
              <a:t>Что такое </a:t>
            </a:r>
            <a:r>
              <a:rPr lang="ru-RU" sz="1800" kern="0" dirty="0" err="1" smtClean="0">
                <a:solidFill>
                  <a:schemeClr val="bg1"/>
                </a:solidFill>
                <a:latin typeface="TeleGrotesk Headline Ultra" pitchFamily="2" charset="0"/>
                <a:cs typeface="Arial" pitchFamily="34" charset="0"/>
              </a:rPr>
              <a:t>ангуляр</a:t>
            </a:r>
            <a:endParaRPr lang="en-US" sz="1800" kern="0" dirty="0">
              <a:solidFill>
                <a:schemeClr val="bg1"/>
              </a:solidFill>
              <a:latin typeface="TeleGrotesk Headline Ultra" pitchFamily="2" charset="0"/>
              <a:cs typeface="Arial" pitchFamily="34" charset="0"/>
            </a:endParaRPr>
          </a:p>
        </p:txBody>
      </p:sp>
      <p:sp>
        <p:nvSpPr>
          <p:cNvPr id="24" name="Прямоугольник 13"/>
          <p:cNvSpPr/>
          <p:nvPr/>
        </p:nvSpPr>
        <p:spPr>
          <a:xfrm>
            <a:off x="1232090" y="4413791"/>
            <a:ext cx="251389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00162">
              <a:lnSpc>
                <a:spcPct val="90000"/>
              </a:lnSpc>
              <a:spcBef>
                <a:spcPts val="88"/>
              </a:spcBef>
              <a:defRPr/>
            </a:pPr>
            <a:r>
              <a:rPr lang="ru-RU" sz="1800" kern="0" dirty="0">
                <a:solidFill>
                  <a:schemeClr val="bg1"/>
                </a:solidFill>
                <a:latin typeface="TeleGrotesk Headline Ultra" pitchFamily="2" charset="0"/>
                <a:cs typeface="Arial" pitchFamily="34" charset="0"/>
              </a:rPr>
              <a:t>Повторение</a:t>
            </a:r>
            <a:endParaRPr lang="en-US" sz="1800" kern="0" dirty="0">
              <a:solidFill>
                <a:schemeClr val="bg1"/>
              </a:solidFill>
              <a:latin typeface="TeleGrotesk Headline Ultra" pitchFamily="2" charset="0"/>
              <a:cs typeface="Arial" pitchFamily="34" charset="0"/>
            </a:endParaRPr>
          </a:p>
        </p:txBody>
      </p:sp>
      <p:sp>
        <p:nvSpPr>
          <p:cNvPr id="25" name="Прямоугольник 13"/>
          <p:cNvSpPr/>
          <p:nvPr/>
        </p:nvSpPr>
        <p:spPr>
          <a:xfrm>
            <a:off x="5368703" y="4413791"/>
            <a:ext cx="251389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00162">
              <a:lnSpc>
                <a:spcPct val="90000"/>
              </a:lnSpc>
              <a:spcBef>
                <a:spcPts val="88"/>
              </a:spcBef>
              <a:defRPr/>
            </a:pPr>
            <a:r>
              <a:rPr lang="ru-RU" sz="1800" kern="0" dirty="0">
                <a:solidFill>
                  <a:schemeClr val="bg1"/>
                </a:solidFill>
                <a:latin typeface="TeleGrotesk Headline Ultra" pitchFamily="2" charset="0"/>
                <a:cs typeface="Arial" pitchFamily="34" charset="0"/>
              </a:rPr>
              <a:t>Грабли </a:t>
            </a:r>
            <a:r>
              <a:rPr lang="ru-RU" sz="1800" kern="0" dirty="0" err="1">
                <a:solidFill>
                  <a:schemeClr val="bg1"/>
                </a:solidFill>
                <a:latin typeface="TeleGrotesk Headline Ultra" pitchFamily="2" charset="0"/>
                <a:cs typeface="Arial" pitchFamily="34" charset="0"/>
              </a:rPr>
              <a:t>ангуляра</a:t>
            </a:r>
            <a:endParaRPr lang="ru-RU" sz="1800" kern="0" dirty="0">
              <a:solidFill>
                <a:schemeClr val="bg1"/>
              </a:solidFill>
              <a:latin typeface="TeleGrotesk Headline Ultra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a typeface="Tele-GroteskNor" pitchFamily="2" charset="0"/>
                <a:cs typeface="Tele-GroteskNor" pitchFamily="2" charset="0"/>
              </a:rPr>
              <a:t>Repeat one </a:t>
            </a:r>
            <a:r>
              <a:rPr lang="en-US" dirty="0">
                <a:ea typeface="Tele-GroteskNor" pitchFamily="2" charset="0"/>
                <a:cs typeface="Tele-GroteskNor" pitchFamily="2" charset="0"/>
              </a:rPr>
              <a:t>more time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541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AngularJS</a:t>
            </a:r>
            <a:r>
              <a:rPr lang="en-US" dirty="0" smtClean="0"/>
              <a:t> is framework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51" y="1680850"/>
            <a:ext cx="810768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Все, что вам нужно для создания </a:t>
            </a:r>
            <a:r>
              <a:rPr lang="ru-RU" sz="2400" dirty="0" smtClean="0"/>
              <a:t>CRUD-приложений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Все, что вам нужно для </a:t>
            </a:r>
            <a:r>
              <a:rPr lang="ru-RU" sz="2400" dirty="0" smtClean="0"/>
              <a:t>тестирования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Шаблон типового </a:t>
            </a:r>
            <a:r>
              <a:rPr lang="ru-RU" sz="2400" dirty="0" smtClean="0"/>
              <a:t>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01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</a:t>
            </a:r>
            <a:r>
              <a:rPr lang="en-US" dirty="0" err="1" smtClean="0"/>
              <a:t>zen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0500" y="1195962"/>
            <a:ext cx="8816340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Хорошо отделять манипуляцию DOM-ом от логики работы </a:t>
            </a:r>
            <a:r>
              <a:rPr lang="ru-RU" sz="2400" dirty="0" smtClean="0"/>
              <a:t>приложения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Хорошо считать, что автоматизированное тестирование приложения настолько же важно, насколько и написание самого </a:t>
            </a:r>
            <a:r>
              <a:rPr lang="ru-RU" sz="2400" dirty="0" smtClean="0"/>
              <a:t>приложения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Хорошо отделять разработку клиентской части от </a:t>
            </a:r>
            <a:r>
              <a:rPr lang="ru-RU" sz="2400" dirty="0" smtClean="0"/>
              <a:t>серверной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Хорошо, когда </a:t>
            </a:r>
            <a:r>
              <a:rPr lang="ru-RU" sz="2400" dirty="0" err="1"/>
              <a:t>фреймворк</a:t>
            </a:r>
            <a:r>
              <a:rPr lang="ru-RU" sz="2400" dirty="0"/>
              <a:t> ведет разработчика по всему циклу разработки приложения: от проектирования UI через написание бизнес-логики к </a:t>
            </a:r>
            <a:r>
              <a:rPr lang="ru-RU" sz="2400" dirty="0" smtClean="0"/>
              <a:t>тестированию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Хорошо, когда распространенные задачи становятся тривиальными, а сложные — упрощаются</a:t>
            </a:r>
            <a:r>
              <a:rPr lang="ru-RU" sz="2400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89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 library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Content Placeholder 2"/>
          <p:cNvSpPr>
            <a:spLocks/>
          </p:cNvSpPr>
          <p:nvPr/>
        </p:nvSpPr>
        <p:spPr bwMode="gray">
          <a:xfrm>
            <a:off x="326551" y="1406228"/>
            <a:ext cx="6480398" cy="252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sz="600" dirty="0">
              <a:latin typeface="Arial Narrow" pitchFamily="34" charset="0"/>
            </a:endParaRPr>
          </a:p>
          <a:p>
            <a:pPr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</a:pPr>
            <a:endParaRPr lang="ru-RU" sz="2600" dirty="0"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" y="1632998"/>
            <a:ext cx="8823960" cy="1553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err="1">
                <a:solidFill>
                  <a:srgbClr val="4B4B4B"/>
                </a:solidFill>
              </a:rPr>
              <a:t>Angular</a:t>
            </a:r>
            <a:r>
              <a:rPr lang="ru-RU" sz="2400" dirty="0">
                <a:solidFill>
                  <a:srgbClr val="4B4B4B"/>
                </a:solidFill>
              </a:rPr>
              <a:t> это реально работающая схема в </a:t>
            </a:r>
            <a:r>
              <a:rPr lang="ru-RU" sz="2400" dirty="0" smtClean="0">
                <a:solidFill>
                  <a:srgbClr val="4B4B4B"/>
                </a:solidFill>
              </a:rPr>
              <a:t>согласии </a:t>
            </a:r>
            <a:r>
              <a:rPr lang="ru-RU" sz="2400" dirty="0">
                <a:solidFill>
                  <a:srgbClr val="4B4B4B"/>
                </a:solidFill>
              </a:rPr>
              <a:t>с принципами </a:t>
            </a:r>
            <a:r>
              <a:rPr lang="ru-RU" sz="2400" dirty="0" smtClean="0">
                <a:solidFill>
                  <a:srgbClr val="4B4B4B"/>
                </a:solidFill>
              </a:rPr>
              <a:t>MVC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>
                <a:solidFill>
                  <a:srgbClr val="4B4B4B"/>
                </a:solidFill>
              </a:rPr>
              <a:t>Обеспечивает разделение между представлением, контроллером и </a:t>
            </a:r>
            <a:r>
              <a:rPr lang="ru-RU" sz="2400" dirty="0" smtClean="0">
                <a:solidFill>
                  <a:srgbClr val="4B4B4B"/>
                </a:solidFill>
              </a:rPr>
              <a:t>моделью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07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approach rather than imperative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Допустим, мы хотим показывать и скрывать некоторый элемент, основываясь на состоянии </a:t>
            </a:r>
            <a:r>
              <a:rPr lang="ru-RU" dirty="0" err="1"/>
              <a:t>чекбокса</a:t>
            </a:r>
            <a:r>
              <a:rPr lang="ru-RU" dirty="0"/>
              <a:t>. В </a:t>
            </a:r>
            <a:r>
              <a:rPr lang="ru-RU" dirty="0" err="1"/>
              <a:t>jQuery</a:t>
            </a:r>
            <a:r>
              <a:rPr lang="ru-RU" dirty="0"/>
              <a:t> мы бы сделали это как-то так: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22337"/>
              </p:ext>
            </p:extLst>
          </p:nvPr>
        </p:nvGraphicFramePr>
        <p:xfrm>
          <a:off x="228812" y="2125980"/>
          <a:ext cx="8686588" cy="406222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98453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id="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toggleShowHide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type="checkbox"&gt;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id=”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specialParagraph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Этот элемент будет пропадать и возвращаться, когда вы нажимаете на </a:t>
                      </a:r>
                      <a:r>
                        <a:rPr kumimoji="0" lang="ru-RU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чекбокс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div&gt;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4891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$(function()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function toggle()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isChecked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$('#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toggleShowHide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).is(':checked');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specialParagraph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= $('#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specialParagraph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if (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isChecked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specialParagraph.show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 else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    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specialParagraph.hide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$('#</a:t>
                      </a:r>
                      <a:r>
                        <a:rPr kumimoji="0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toggleShowHide</a:t>
                      </a: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).change(function() 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toggle();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toggle();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r>
                        <a:rPr kumimoji="0" lang="ru-RU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app.js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0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approach rather than imperative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Обратите внимание на то, что </a:t>
            </a:r>
            <a:r>
              <a:rPr lang="ru-RU" dirty="0" err="1"/>
              <a:t>javascript</a:t>
            </a:r>
            <a:r>
              <a:rPr lang="ru-RU" dirty="0"/>
              <a:t>-код здесь воспринимает DOM с точки зрения императивного подхода: возьми этот элемент и его атрибут, посмотри на его значение, сделай так-то и так-то.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2897"/>
              </p:ext>
            </p:extLst>
          </p:nvPr>
        </p:nvGraphicFramePr>
        <p:xfrm>
          <a:off x="238395" y="264414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&lt;input ng-model="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showSpecial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 type="checkbox"&gt;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ng-show=”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showSpecial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”&gt;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Этот элемент будет пропадать и возвращаться, когда вы нажимаете на </a:t>
                      </a:r>
                      <a:r>
                        <a:rPr kumimoji="0" lang="ru-RU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чекбокс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0055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div&gt;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Arial" charset="0"/>
                        </a:rPr>
                        <a:t>Index.html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0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ele-GroteskNor" pitchFamily="2" charset="0"/>
                <a:cs typeface="Tele-GroteskNor" pitchFamily="2" charset="0"/>
              </a:rPr>
              <a:t>Popular </a:t>
            </a:r>
            <a:r>
              <a:rPr lang="en-US" dirty="0" smtClean="0">
                <a:ea typeface="Tele-GroteskNor" pitchFamily="2" charset="0"/>
                <a:cs typeface="Tele-GroteskNor" pitchFamily="2" charset="0"/>
              </a:rPr>
              <a:t>mistakes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793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 </a:t>
            </a:r>
            <a:r>
              <a:rPr lang="en-US" dirty="0" smtClean="0"/>
              <a:t>Folder structure like MVC applications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2" y="814527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AngularJS </a:t>
            </a:r>
            <a:r>
              <a:rPr lang="ru-RU" dirty="0"/>
              <a:t>является </a:t>
            </a:r>
            <a:r>
              <a:rPr lang="en-US" dirty="0"/>
              <a:t>MVC </a:t>
            </a:r>
            <a:r>
              <a:rPr lang="ru-RU" dirty="0" err="1"/>
              <a:t>фреймворком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/>
              <a:t>Часто используемой практикой при использовании MVC </a:t>
            </a:r>
            <a:r>
              <a:rPr lang="ru-RU" dirty="0" err="1"/>
              <a:t>фреймворков</a:t>
            </a:r>
            <a:r>
              <a:rPr lang="ru-RU" dirty="0"/>
              <a:t> является группировка файлов по следующему шаблону: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405398"/>
              </p:ext>
            </p:extLst>
          </p:nvPr>
        </p:nvGraphicFramePr>
        <p:xfrm>
          <a:off x="225872" y="2159630"/>
          <a:ext cx="8686588" cy="3718560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templates/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_login.html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_feed.html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app.js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controllers/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directives/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FeedEntryDirective.js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services/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filters/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CapatalizeFilter.js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5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 </a:t>
            </a:r>
            <a:r>
              <a:rPr lang="en-US" dirty="0"/>
              <a:t>Folder structure like MVC applications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</a:t>
            </a:r>
            <a:r>
              <a:rPr lang="ru-RU" dirty="0" smtClean="0"/>
              <a:t>Чтобы </a:t>
            </a:r>
            <a:r>
              <a:rPr lang="ru-RU" dirty="0"/>
              <a:t>избежать этого, вы можете группировать файлы по функционалу, а не по типу: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661605"/>
              </p:ext>
            </p:extLst>
          </p:nvPr>
        </p:nvGraphicFramePr>
        <p:xfrm>
          <a:off x="225873" y="2398753"/>
          <a:ext cx="8686588" cy="3227832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app.js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Feed/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_feed.html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FeedEntryDirective.js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FeedService.js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Login/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_login.html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LoginController.js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LoginService.js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Shared/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CapatalizeFilter.js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8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Внедрение зависимостей очень простое – достаточно передать </a:t>
            </a:r>
            <a:r>
              <a:rPr lang="ru-RU" dirty="0"/>
              <a:t>зависимость в функцию в качестве </a:t>
            </a:r>
            <a:r>
              <a:rPr lang="ru-RU" dirty="0" smtClean="0"/>
              <a:t>параметра:</a:t>
            </a:r>
            <a:endParaRPr lang="ru-R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933478"/>
              </p:ext>
            </p:extLst>
          </p:nvPr>
        </p:nvGraphicFramePr>
        <p:xfrm>
          <a:off x="225873" y="274384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 =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('app',[]);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function($scope, $timeout){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$timeout(function(){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console.log($scope);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}, 1000);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8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0" dirty="0" smtClean="0">
                <a:cs typeface="Arial" pitchFamily="34" charset="0"/>
              </a:rPr>
              <a:t>When should I use </a:t>
            </a:r>
            <a:r>
              <a:rPr lang="en-US" kern="0" dirty="0" err="1" smtClean="0">
                <a:cs typeface="Arial" pitchFamily="34" charset="0"/>
              </a:rPr>
              <a:t>angularjs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25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Использование </a:t>
            </a:r>
            <a:r>
              <a:rPr lang="ru-RU" dirty="0" err="1"/>
              <a:t>UglifyJS</a:t>
            </a:r>
            <a:r>
              <a:rPr lang="ru-RU" dirty="0"/>
              <a:t> к вышеуказанному коду приведет к следующему: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69324"/>
              </p:ext>
            </p:extLst>
          </p:nvPr>
        </p:nvGraphicFramePr>
        <p:xfrm>
          <a:off x="225873" y="290386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var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app=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angular.module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("app",[]);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",function(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e,t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){t(function(){console.log(e)},1e3)})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05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5873" y="1218560"/>
            <a:ext cx="83069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Чтобы этого не происходило, есть очень простое решение — передавать зависимости как массив строк, с последним элементом в виде функции, принимающей все перечисленные зависимости в виде параметров: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12503"/>
              </p:ext>
            </p:extLst>
          </p:nvPr>
        </p:nvGraphicFramePr>
        <p:xfrm>
          <a:off x="225872" y="249238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('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', ['$scope', '$timeout', function($scope, $timeout){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$timeout(function(){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console.log($scope);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}, 1000);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}]);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5873" y="4237196"/>
            <a:ext cx="8306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Код выше будет преобразован </a:t>
            </a:r>
            <a:r>
              <a:rPr lang="ru-RU" dirty="0" err="1"/>
              <a:t>минификатором</a:t>
            </a:r>
            <a:r>
              <a:rPr lang="ru-RU" dirty="0"/>
              <a:t> в код, который </a:t>
            </a:r>
            <a:r>
              <a:rPr lang="ru-RU" dirty="0" err="1"/>
              <a:t>AngularJS</a:t>
            </a:r>
            <a:r>
              <a:rPr lang="ru-RU" dirty="0"/>
              <a:t> уже сможет корректно интерпретировать: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187047"/>
              </p:ext>
            </p:extLst>
          </p:nvPr>
        </p:nvGraphicFramePr>
        <p:xfrm>
          <a:off x="326551" y="5174623"/>
          <a:ext cx="8686588" cy="807077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80707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app.controller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MainCtrl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",["$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scope","$timeout",function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e,t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){t(function(){console.log(e)},1e3)}])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Inflating controllers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1548936"/>
            <a:ext cx="8137656" cy="196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>
                <a:solidFill>
                  <a:srgbClr val="4B4B4B"/>
                </a:solidFill>
              </a:rPr>
              <a:t>Контроллеры не должны осуществлять манипуляции с DOM или содержать DOM селекторы, для это существуют </a:t>
            </a:r>
            <a:r>
              <a:rPr lang="ru-RU" sz="2400" dirty="0" smtClean="0">
                <a:solidFill>
                  <a:srgbClr val="4B4B4B"/>
                </a:solidFill>
              </a:rPr>
              <a:t>директивы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>
                <a:solidFill>
                  <a:srgbClr val="4B4B4B"/>
                </a:solidFill>
              </a:rPr>
              <a:t>Бизнес-логика и данные должны </a:t>
            </a:r>
            <a:r>
              <a:rPr lang="ru-RU" sz="2400" dirty="0">
                <a:solidFill>
                  <a:srgbClr val="4B4B4B"/>
                </a:solidFill>
              </a:rPr>
              <a:t>находиться в </a:t>
            </a:r>
            <a:r>
              <a:rPr lang="ru-RU" sz="2400" dirty="0" smtClean="0">
                <a:solidFill>
                  <a:srgbClr val="4B4B4B"/>
                </a:solidFill>
              </a:rPr>
              <a:t>сервисах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Контроллер это координатор </a:t>
            </a:r>
            <a:r>
              <a:rPr lang="ru-RU" sz="2400" dirty="0"/>
              <a:t>между представлением и моделью</a:t>
            </a:r>
            <a:endParaRPr lang="ru-RU" sz="2400" dirty="0" smtClean="0">
              <a:solidFill>
                <a:srgbClr val="4B4B4B"/>
              </a:solidFill>
            </a:endParaRP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endParaRPr lang="ru-RU" sz="2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0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disuse </a:t>
            </a:r>
            <a:r>
              <a:rPr lang="en-US" dirty="0" err="1"/>
              <a:t>Batarang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906140"/>
            <a:ext cx="8137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Batarang</a:t>
            </a:r>
            <a:r>
              <a:rPr lang="ru-RU" dirty="0"/>
              <a:t> — это расширение браузера </a:t>
            </a:r>
            <a:r>
              <a:rPr lang="ru-RU" dirty="0" err="1"/>
              <a:t>Chrome</a:t>
            </a:r>
            <a:r>
              <a:rPr lang="ru-RU" dirty="0"/>
              <a:t> для разработки и </a:t>
            </a:r>
            <a:r>
              <a:rPr lang="ru-RU" dirty="0" err="1"/>
              <a:t>дебага</a:t>
            </a:r>
            <a:r>
              <a:rPr lang="ru-RU" dirty="0"/>
              <a:t> </a:t>
            </a:r>
            <a:r>
              <a:rPr lang="ru-RU" dirty="0" err="1"/>
              <a:t>AngularJS</a:t>
            </a:r>
            <a:r>
              <a:rPr lang="ru-RU" dirty="0"/>
              <a:t> приложений. </a:t>
            </a:r>
            <a:r>
              <a:rPr lang="ru-RU" dirty="0" err="1"/>
              <a:t>Batarang</a:t>
            </a:r>
            <a:r>
              <a:rPr lang="ru-RU" dirty="0"/>
              <a:t> позволяет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просматривать модели привязанные к </a:t>
            </a:r>
            <a:r>
              <a:rPr lang="ru-RU" dirty="0" err="1"/>
              <a:t>скоупам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строить граф зависимостей в приложении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производить анализ производительности приложения</a:t>
            </a:r>
          </a:p>
          <a:p>
            <a:endParaRPr lang="en-US" dirty="0" smtClean="0"/>
          </a:p>
        </p:txBody>
      </p:sp>
      <p:pic>
        <p:nvPicPr>
          <p:cNvPr id="5122" name="Picture 2" descr="using batar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92" y="2617559"/>
            <a:ext cx="5776290" cy="354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observers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126" y="1655010"/>
            <a:ext cx="8137656" cy="15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>
                <a:solidFill>
                  <a:srgbClr val="4B4B4B"/>
                </a:solidFill>
              </a:rPr>
              <a:t>При </a:t>
            </a:r>
            <a:r>
              <a:rPr lang="ru-RU" sz="2400" dirty="0" smtClean="0">
                <a:solidFill>
                  <a:srgbClr val="4B4B4B"/>
                </a:solidFill>
              </a:rPr>
              <a:t>количестве </a:t>
            </a:r>
            <a:r>
              <a:rPr lang="ru-RU" sz="2400" dirty="0">
                <a:solidFill>
                  <a:srgbClr val="4B4B4B"/>
                </a:solidFill>
              </a:rPr>
              <a:t>наблюдателей </a:t>
            </a:r>
            <a:r>
              <a:rPr lang="ru-RU" sz="2400" dirty="0" smtClean="0">
                <a:solidFill>
                  <a:srgbClr val="4B4B4B"/>
                </a:solidFill>
              </a:rPr>
              <a:t>больше 2000</a:t>
            </a:r>
            <a:r>
              <a:rPr lang="ru-RU" sz="2400" dirty="0">
                <a:solidFill>
                  <a:srgbClr val="4B4B4B"/>
                </a:solidFill>
              </a:rPr>
              <a:t>, $</a:t>
            </a:r>
            <a:r>
              <a:rPr lang="ru-RU" sz="2400" dirty="0" err="1">
                <a:solidFill>
                  <a:srgbClr val="4B4B4B"/>
                </a:solidFill>
              </a:rPr>
              <a:t>digest</a:t>
            </a:r>
            <a:r>
              <a:rPr lang="ru-RU" sz="2400" dirty="0">
                <a:solidFill>
                  <a:srgbClr val="4B4B4B"/>
                </a:solidFill>
              </a:rPr>
              <a:t> цикл, в котором происходит проверка изменения данных, может начать замедлять работу приложения. </a:t>
            </a:r>
            <a:r>
              <a:rPr lang="ru-RU" sz="2400" dirty="0" smtClean="0">
                <a:solidFill>
                  <a:srgbClr val="4B4B4B"/>
                </a:solidFill>
              </a:rPr>
              <a:t> 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endParaRPr lang="ru-RU" sz="24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 </a:t>
            </a:r>
            <a:r>
              <a:rPr lang="en-US" dirty="0" smtClean="0"/>
              <a:t>Inheritance </a:t>
            </a:r>
            <a:r>
              <a:rPr lang="ru-RU" dirty="0" smtClean="0"/>
              <a:t>($</a:t>
            </a:r>
            <a:r>
              <a:rPr lang="en-US" dirty="0"/>
              <a:t>scope's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1229305"/>
            <a:ext cx="813765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>
                <a:solidFill>
                  <a:srgbClr val="4B4B4B"/>
                </a:solidFill>
              </a:rPr>
              <a:t>В </a:t>
            </a:r>
            <a:r>
              <a:rPr lang="ru-RU" sz="2400" dirty="0" err="1">
                <a:solidFill>
                  <a:srgbClr val="4B4B4B"/>
                </a:solidFill>
              </a:rPr>
              <a:t>AngularJS</a:t>
            </a:r>
            <a:r>
              <a:rPr lang="ru-RU" sz="2400" dirty="0">
                <a:solidFill>
                  <a:srgbClr val="4B4B4B"/>
                </a:solidFill>
              </a:rPr>
              <a:t> обычный (не изолированный) $</a:t>
            </a:r>
            <a:r>
              <a:rPr lang="ru-RU" sz="2400" dirty="0" err="1">
                <a:solidFill>
                  <a:srgbClr val="4B4B4B"/>
                </a:solidFill>
              </a:rPr>
              <a:t>scope</a:t>
            </a:r>
            <a:r>
              <a:rPr lang="ru-RU" sz="2400" dirty="0">
                <a:solidFill>
                  <a:srgbClr val="4B4B4B"/>
                </a:solidFill>
              </a:rPr>
              <a:t> наследован от родительского до самого старшего предка $</a:t>
            </a:r>
            <a:r>
              <a:rPr lang="ru-RU" sz="2400" dirty="0" err="1">
                <a:solidFill>
                  <a:srgbClr val="4B4B4B"/>
                </a:solidFill>
              </a:rPr>
              <a:t>rootScope</a:t>
            </a:r>
            <a:r>
              <a:rPr lang="ru-RU" sz="2400" dirty="0">
                <a:solidFill>
                  <a:srgbClr val="4B4B4B"/>
                </a:solidFill>
              </a:rPr>
              <a:t>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588563"/>
              </p:ext>
            </p:extLst>
          </p:nvPr>
        </p:nvGraphicFramePr>
        <p:xfrm>
          <a:off x="265591" y="2639597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&lt;span&gt;{{user}}&lt;/span&gt;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&lt;span&gt;{{user}}&lt;/span&gt;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&lt;input ng-model="user"&gt;&lt;/input&gt;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29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 Inheritance </a:t>
            </a:r>
            <a:r>
              <a:rPr lang="ru-RU" dirty="0"/>
              <a:t>($</a:t>
            </a:r>
            <a:r>
              <a:rPr lang="en-US" dirty="0"/>
              <a:t>scope's)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1060048"/>
            <a:ext cx="813765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>
                <a:solidFill>
                  <a:srgbClr val="4B4B4B"/>
                </a:solidFill>
              </a:rPr>
              <a:t>Надо </a:t>
            </a:r>
            <a:r>
              <a:rPr lang="ru-RU" sz="2400" dirty="0">
                <a:solidFill>
                  <a:srgbClr val="4B4B4B"/>
                </a:solidFill>
              </a:rPr>
              <a:t>использовать объект для корректного обновления имени пользователя в дочернем и родительском $</a:t>
            </a:r>
            <a:r>
              <a:rPr lang="ru-RU" sz="2400" dirty="0" err="1">
                <a:solidFill>
                  <a:srgbClr val="4B4B4B"/>
                </a:solidFill>
              </a:rPr>
              <a:t>scope</a:t>
            </a:r>
            <a:r>
              <a:rPr lang="ru-RU" sz="2400" dirty="0">
                <a:solidFill>
                  <a:srgbClr val="4B4B4B"/>
                </a:solidFill>
              </a:rPr>
              <a:t>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32746"/>
              </p:ext>
            </p:extLst>
          </p:nvPr>
        </p:nvGraphicFramePr>
        <p:xfrm>
          <a:off x="265591" y="2284551"/>
          <a:ext cx="8686588" cy="1836419"/>
        </p:xfrm>
        <a:graphic>
          <a:graphicData uri="http://schemas.openxmlformats.org/drawingml/2006/table">
            <a:tbl>
              <a:tblPr/>
              <a:tblGrid>
                <a:gridCol w="8686588"/>
              </a:tblGrid>
              <a:tr h="183641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navCtrl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&lt;span&gt;{{user.name}}&lt;/span&gt;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&lt;div ng-controller="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loginCtrl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"&gt;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&lt;span&gt;{{user.name}}&lt;/span&gt;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     &lt;input ng-model="user.name"&gt;&lt;/input&gt;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   &lt;/div&gt;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E20074"/>
                        </a:buClr>
                        <a:buSzPct val="75000"/>
                        <a:buFont typeface="Tele-GroteskNor"/>
                        <a:buAutoNum type="arabicPeriod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&lt;/div&gt;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8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manual testing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1853811"/>
            <a:ext cx="8137656" cy="1978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err="1"/>
              <a:t>AngularJS</a:t>
            </a:r>
            <a:r>
              <a:rPr lang="ru-RU" sz="2400" dirty="0"/>
              <a:t> был изначально </a:t>
            </a:r>
            <a:r>
              <a:rPr lang="ru-RU" sz="2400" dirty="0" err="1"/>
              <a:t>спректирован</a:t>
            </a:r>
            <a:r>
              <a:rPr lang="ru-RU" sz="2400" dirty="0"/>
              <a:t> таким образом, чтобы разработанный на нем код был </a:t>
            </a:r>
            <a:r>
              <a:rPr lang="ru-RU" sz="2400" dirty="0" smtClean="0"/>
              <a:t>тестируемым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DI, </a:t>
            </a:r>
            <a:r>
              <a:rPr lang="ru-RU" sz="2400" dirty="0" err="1"/>
              <a:t>ngMock</a:t>
            </a:r>
            <a:r>
              <a:rPr lang="ru-RU" sz="2400" dirty="0"/>
              <a:t> </a:t>
            </a:r>
            <a:r>
              <a:rPr lang="ru-RU" sz="2400" dirty="0" smtClean="0"/>
              <a:t>доступны из коробки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Фреймворк для тестов - </a:t>
            </a:r>
            <a:r>
              <a:rPr lang="en-US" sz="2400" dirty="0" smtClean="0"/>
              <a:t>Jasmine</a:t>
            </a:r>
            <a:endParaRPr lang="ru-RU" sz="2400" dirty="0" smtClean="0"/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5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Protractor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1604769"/>
            <a:ext cx="8137656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>
                <a:solidFill>
                  <a:srgbClr val="4B4B4B"/>
                </a:solidFill>
              </a:rPr>
              <a:t>Интеграционные тесты с помощью </a:t>
            </a:r>
            <a:r>
              <a:rPr lang="ru-RU" sz="2400" dirty="0" err="1" smtClean="0"/>
              <a:t>Protractor</a:t>
            </a:r>
            <a:endParaRPr lang="en-US" sz="24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Фреймворк для тестов - </a:t>
            </a:r>
            <a:r>
              <a:rPr lang="en-US" sz="2400" dirty="0"/>
              <a:t>Jasmine</a:t>
            </a:r>
            <a:endParaRPr lang="ru-RU" sz="2400" dirty="0"/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err="1" smtClean="0"/>
              <a:t>Protractor</a:t>
            </a:r>
            <a:r>
              <a:rPr lang="ru-RU" sz="2400" dirty="0" smtClean="0"/>
              <a:t> основан на </a:t>
            </a:r>
            <a:r>
              <a:rPr lang="en-US" sz="2400" dirty="0" smtClean="0"/>
              <a:t>Selenium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4907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jQuery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5126" y="1654635"/>
            <a:ext cx="8137656" cy="2271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err="1">
                <a:solidFill>
                  <a:srgbClr val="4B4B4B"/>
                </a:solidFill>
              </a:rPr>
              <a:t>jQuery</a:t>
            </a:r>
            <a:r>
              <a:rPr lang="ru-RU" sz="2400" dirty="0">
                <a:solidFill>
                  <a:srgbClr val="4B4B4B"/>
                </a:solidFill>
              </a:rPr>
              <a:t> заставляет вас соответствовать существующему HTML </a:t>
            </a:r>
            <a:r>
              <a:rPr lang="ru-RU" sz="2400" dirty="0" smtClean="0">
                <a:solidFill>
                  <a:srgbClr val="4B4B4B"/>
                </a:solidFill>
              </a:rPr>
              <a:t>стандарту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err="1" smtClean="0"/>
              <a:t>Ангуляр</a:t>
            </a:r>
            <a:r>
              <a:rPr lang="ru-RU" sz="2400" dirty="0" smtClean="0"/>
              <a:t> </a:t>
            </a:r>
            <a:r>
              <a:rPr lang="ru-RU" sz="2400" dirty="0"/>
              <a:t>позволяет вам расширять стандарт HTML под нужды вашего </a:t>
            </a:r>
            <a:r>
              <a:rPr lang="ru-RU" sz="2400" dirty="0" smtClean="0"/>
              <a:t>приложения</a:t>
            </a:r>
          </a:p>
          <a:p>
            <a:pPr marL="222250" lvl="0" indent="-222250" eaLnBrk="0" hangingPunct="0">
              <a:lnSpc>
                <a:spcPct val="90000"/>
              </a:lnSpc>
              <a:spcBef>
                <a:spcPct val="25000"/>
              </a:spcBef>
              <a:buClr>
                <a:srgbClr val="E20074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Допустимо </a:t>
            </a:r>
            <a:r>
              <a:rPr lang="ru-RU" sz="2400" dirty="0"/>
              <a:t>размещать в директивах обертки над существующими </a:t>
            </a:r>
            <a:r>
              <a:rPr lang="ru-RU" sz="2400" dirty="0" err="1"/>
              <a:t>jQuery</a:t>
            </a:r>
            <a:r>
              <a:rPr lang="ru-RU" sz="2400" dirty="0"/>
              <a:t> </a:t>
            </a:r>
            <a:r>
              <a:rPr lang="ru-RU" sz="2400" dirty="0" smtClean="0"/>
              <a:t>компонентами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74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cs typeface="Arial" pitchFamily="34" charset="0"/>
              </a:rPr>
              <a:t>When should I use </a:t>
            </a:r>
            <a:r>
              <a:rPr lang="en-US" kern="0" dirty="0" err="1">
                <a:cs typeface="Arial" pitchFamily="34" charset="0"/>
              </a:rPr>
              <a:t>angularjs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1412" y="1806583"/>
            <a:ext cx="8579573" cy="192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Приложения </a:t>
            </a:r>
            <a:r>
              <a:rPr lang="ru-RU" sz="2400" dirty="0"/>
              <a:t>на </a:t>
            </a:r>
            <a:r>
              <a:rPr lang="ru-RU" sz="2400" dirty="0" err="1"/>
              <a:t>AngularJS</a:t>
            </a:r>
            <a:r>
              <a:rPr lang="ru-RU" sz="2400" dirty="0"/>
              <a:t> не индексируются </a:t>
            </a:r>
            <a:r>
              <a:rPr lang="ru-RU" sz="2400" dirty="0" smtClean="0"/>
              <a:t>поисковиками</a:t>
            </a:r>
            <a:endParaRPr lang="en-US" sz="24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В </a:t>
            </a:r>
            <a:r>
              <a:rPr lang="en-US" sz="2400" dirty="0"/>
              <a:t>Angular-</a:t>
            </a:r>
            <a:r>
              <a:rPr lang="ru-RU" sz="2400" dirty="0" smtClean="0"/>
              <a:t>прилож</a:t>
            </a:r>
            <a:r>
              <a:rPr lang="ru-RU" sz="2400" dirty="0"/>
              <a:t>е</a:t>
            </a:r>
            <a:r>
              <a:rPr lang="ru-RU" sz="2400" dirty="0" smtClean="0"/>
              <a:t>ниях нет статичных страниц, привязанных к конкретному адресу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Надо </a:t>
            </a:r>
            <a:r>
              <a:rPr lang="ru-RU" sz="2400" dirty="0" err="1" smtClean="0"/>
              <a:t>рендерить</a:t>
            </a:r>
            <a:r>
              <a:rPr lang="ru-RU" sz="2400" dirty="0" smtClean="0"/>
              <a:t> страницы и отдавать их поисковым роботам</a:t>
            </a:r>
            <a:endParaRPr lang="en-US" sz="24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75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9460" name="Прямоугольник 4"/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0">
                <a:solidFill>
                  <a:schemeClr val="bg1"/>
                </a:solidFill>
                <a:latin typeface="TeleGrotesk Headline Ultra" pitchFamily="2" charset="0"/>
              </a:rPr>
              <a:t>THANK YOU</a:t>
            </a:r>
            <a:r>
              <a:rPr lang="en-US" sz="3200" b="0">
                <a:solidFill>
                  <a:schemeClr val="bg1"/>
                </a:solidFill>
                <a:latin typeface="TeleGrotesk Headline Ultra" pitchFamily="2" charset="0"/>
              </a:rPr>
              <a:t>!</a:t>
            </a:r>
            <a:endParaRPr lang="ru-RU" sz="3200" b="0">
              <a:solidFill>
                <a:schemeClr val="bg1"/>
              </a:solidFill>
              <a:latin typeface="TeleGrotesk Headline Ult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cs typeface="Arial" pitchFamily="34" charset="0"/>
              </a:rPr>
              <a:t>When should I use </a:t>
            </a:r>
            <a:r>
              <a:rPr lang="en-US" kern="0" dirty="0" err="1">
                <a:cs typeface="Arial" pitchFamily="34" charset="0"/>
              </a:rPr>
              <a:t>angularjs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1412" y="1806583"/>
            <a:ext cx="8579573" cy="122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err="1"/>
              <a:t>AngularJS</a:t>
            </a:r>
            <a:r>
              <a:rPr lang="ru-RU" sz="2400" dirty="0"/>
              <a:t> - это </a:t>
            </a:r>
            <a:r>
              <a:rPr lang="ru-RU" sz="2400" dirty="0" err="1" smtClean="0"/>
              <a:t>фреймворк</a:t>
            </a:r>
            <a:r>
              <a:rPr lang="ru-RU" sz="2400" dirty="0" smtClean="0"/>
              <a:t> для </a:t>
            </a:r>
            <a:r>
              <a:rPr lang="ru-RU" sz="2400" dirty="0"/>
              <a:t>веб-приложений, а не </a:t>
            </a:r>
            <a:r>
              <a:rPr lang="ru-RU" sz="2400" dirty="0" smtClean="0"/>
              <a:t>сайтов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На первом месте не </a:t>
            </a:r>
            <a:r>
              <a:rPr lang="en-US" sz="2400" dirty="0" smtClean="0"/>
              <a:t>html</a:t>
            </a:r>
            <a:r>
              <a:rPr lang="ru-RU" sz="2400" dirty="0" smtClean="0"/>
              <a:t> документ, а </a:t>
            </a:r>
            <a:r>
              <a:rPr lang="ru-RU" sz="2400" dirty="0" err="1"/>
              <a:t>javascript</a:t>
            </a:r>
            <a:r>
              <a:rPr lang="ru-RU" sz="2400" dirty="0"/>
              <a:t> </a:t>
            </a:r>
            <a:r>
              <a:rPr lang="ru-RU" sz="2400" dirty="0" smtClean="0"/>
              <a:t>приложение</a:t>
            </a:r>
            <a:endParaRPr lang="ru-RU" sz="24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117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cs typeface="Arial" pitchFamily="34" charset="0"/>
              </a:rPr>
              <a:t>When should I use </a:t>
            </a:r>
            <a:r>
              <a:rPr lang="en-US" kern="0" dirty="0" err="1">
                <a:cs typeface="Arial" pitchFamily="34" charset="0"/>
              </a:rPr>
              <a:t>angularjs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1412" y="1806583"/>
            <a:ext cx="8579573" cy="122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/>
              <a:t>Если у вас </a:t>
            </a:r>
            <a:r>
              <a:rPr lang="ru-RU" sz="2400" dirty="0" smtClean="0"/>
              <a:t>веб-приложение с приватными данными – то</a:t>
            </a:r>
            <a:r>
              <a:rPr lang="en-US" sz="2400" dirty="0" smtClean="0"/>
              <a:t> Angular</a:t>
            </a:r>
            <a:endParaRPr lang="ru-RU" sz="24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Если у вас обычный публичный сайт – то не </a:t>
            </a:r>
            <a:r>
              <a:rPr lang="en-US" sz="2400" dirty="0" smtClean="0"/>
              <a:t>Angular</a:t>
            </a:r>
            <a:r>
              <a:rPr lang="ru-RU" sz="2400" dirty="0" smtClean="0"/>
              <a:t> </a:t>
            </a:r>
            <a:endParaRPr lang="ru-RU" sz="24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698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use Angular.js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1409" y="839225"/>
            <a:ext cx="8579573" cy="3067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Вы пишете веб-приложение, интерфейс которого похож на обычное </a:t>
            </a:r>
            <a:r>
              <a:rPr lang="ru-RU" sz="2400" dirty="0" err="1" smtClean="0"/>
              <a:t>десктопное</a:t>
            </a:r>
            <a:r>
              <a:rPr lang="ru-RU" sz="2400" dirty="0" smtClean="0"/>
              <a:t> приложение?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Вы делаете все на </a:t>
            </a:r>
            <a:r>
              <a:rPr lang="ru-RU" sz="2400" dirty="0" err="1"/>
              <a:t>JavaScript</a:t>
            </a:r>
            <a:r>
              <a:rPr lang="ru-RU" sz="2400" dirty="0"/>
              <a:t> </a:t>
            </a:r>
            <a:r>
              <a:rPr lang="ru-RU" sz="2400" dirty="0" smtClean="0"/>
              <a:t> с помощью пары десятков </a:t>
            </a:r>
            <a:r>
              <a:rPr lang="ru-RU" sz="2400" dirty="0" err="1"/>
              <a:t>jQuery</a:t>
            </a:r>
            <a:r>
              <a:rPr lang="ru-RU" sz="2400" dirty="0"/>
              <a:t> </a:t>
            </a:r>
            <a:r>
              <a:rPr lang="ru-RU" sz="2400" dirty="0" smtClean="0"/>
              <a:t>плагинов?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…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Спагетти код, который не масштабируется, тяжело поддерживается и практически не </a:t>
            </a:r>
            <a:r>
              <a:rPr lang="ru-RU" sz="2400" dirty="0" err="1" smtClean="0"/>
              <a:t>рефакторится</a:t>
            </a:r>
            <a:endParaRPr lang="ru-RU" sz="24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dirty="0" smtClean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69777907"/>
              </p:ext>
            </p:extLst>
          </p:nvPr>
        </p:nvGraphicFramePr>
        <p:xfrm>
          <a:off x="3461443" y="3883937"/>
          <a:ext cx="1463643" cy="97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/>
          <p:cNvSpPr/>
          <p:nvPr/>
        </p:nvSpPr>
        <p:spPr>
          <a:xfrm>
            <a:off x="171410" y="5142162"/>
            <a:ext cx="8579573" cy="1128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Нужна жесткая структура, слои разделения данных приложения, готовые решения!</a:t>
            </a:r>
            <a:endParaRPr lang="ru-RU" sz="2400" dirty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40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Angular.js</a:t>
            </a:r>
            <a:r>
              <a:rPr lang="en-US" dirty="0"/>
              <a:t>?</a:t>
            </a:r>
            <a:br>
              <a:rPr lang="en-US" dirty="0"/>
            </a:b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F90A-8FFE-488C-B0B2-13FF0AC109AF}" type="datetime6">
              <a:rPr lang="en-US" smtClean="0"/>
              <a:t>April 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5EDBD0-FC8E-4647-B872-89C22E13D1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Angular JS                                      T-Systems Russia, Boris Finkelshteyn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1412" y="1806583"/>
            <a:ext cx="8579573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Низкий порог </a:t>
            </a:r>
            <a:r>
              <a:rPr lang="ru-RU" sz="2400" dirty="0"/>
              <a:t>вхождения </a:t>
            </a:r>
            <a:endParaRPr lang="ru-RU" sz="24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Богатый функционал</a:t>
            </a:r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Самый популярный </a:t>
            </a:r>
            <a:r>
              <a:rPr lang="en-US" sz="2400" dirty="0" smtClean="0"/>
              <a:t>MVC</a:t>
            </a:r>
            <a:r>
              <a:rPr lang="ru-RU" sz="2400" dirty="0" smtClean="0"/>
              <a:t>-</a:t>
            </a:r>
            <a:r>
              <a:rPr lang="ru-RU" sz="2400" dirty="0" err="1" smtClean="0"/>
              <a:t>фреймворк</a:t>
            </a:r>
            <a:endParaRPr lang="ru-RU" sz="2400" dirty="0" smtClean="0"/>
          </a:p>
          <a:p>
            <a:pPr marL="222250" indent="-222250" eaLnBrk="0" hangingPunct="0"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</a:pPr>
            <a:r>
              <a:rPr lang="ru-RU" sz="2400" dirty="0" smtClean="0"/>
              <a:t>Много плагинов и дополнений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376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heme/theme1.xml><?xml version="1.0" encoding="utf-8"?>
<a:theme xmlns:a="http://schemas.openxmlformats.org/drawingml/2006/main" name="T-Systems_MASTER_4-3_EN_20160108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wrap="square" lIns="108000" tIns="108000" rIns="108000" bIns="108000" rtlCol="0" anchor="ctr" anchorCtr="0">
        <a:spAutoFit/>
      </a:bodyPr>
      <a:lstStyle>
        <a:defPPr algn="ctr" defTabSz="457293" fontAlgn="base">
          <a:lnSpc>
            <a:spcPct val="90000"/>
          </a:lnSpc>
          <a:buClr>
            <a:srgbClr val="E20074"/>
          </a:buClr>
          <a:buSzPct val="75000"/>
          <a:defRPr sz="1800" dirty="0" smtClean="0">
            <a:latin typeface="Tele-GroteskNor" pitchFamily="2" charset="0"/>
            <a:cs typeface="Arial Unicode MS" panose="020B0604020202020204" pitchFamily="34" charset="-128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T-Systems_MASTER_4-3_EN_20150916" id="{DFEFAFB4-ABC7-4B25-965E-2C14A01E366B}" vid="{D2B6305F-D7EB-42C0-B52E-42296371498F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4099</Words>
  <Application>Microsoft Office PowerPoint</Application>
  <PresentationFormat>On-screen Show (4:3)</PresentationFormat>
  <Paragraphs>674</Paragraphs>
  <Slides>50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Arial</vt:lpstr>
      <vt:lpstr>Tele-GroteskFet</vt:lpstr>
      <vt:lpstr>Tele-GroteskNor</vt:lpstr>
      <vt:lpstr>Courier New</vt:lpstr>
      <vt:lpstr>Tele-GroteskNCNor</vt:lpstr>
      <vt:lpstr>Wingdings 2</vt:lpstr>
      <vt:lpstr>Wingdings</vt:lpstr>
      <vt:lpstr>TeleGrotesk Headline</vt:lpstr>
      <vt:lpstr>Tele-GroteskUlt</vt:lpstr>
      <vt:lpstr>Arial Narrow</vt:lpstr>
      <vt:lpstr>Arial Unicode MS</vt:lpstr>
      <vt:lpstr>TeleGrotesk Headline Ultra</vt:lpstr>
      <vt:lpstr>T-Systems_MASTER_4-3_EN_20160108</vt:lpstr>
      <vt:lpstr>think-cell Folie</vt:lpstr>
      <vt:lpstr>PowerPoint Presentation</vt:lpstr>
      <vt:lpstr>PowerPoint Presentation</vt:lpstr>
      <vt:lpstr>Agenda  </vt:lpstr>
      <vt:lpstr>When should I use angularjs</vt:lpstr>
      <vt:lpstr>When should I use angularjs</vt:lpstr>
      <vt:lpstr>When should I use angularjs</vt:lpstr>
      <vt:lpstr>When should I use angularjs</vt:lpstr>
      <vt:lpstr>Why should I use Angular.js </vt:lpstr>
      <vt:lpstr>Why Angular.js? </vt:lpstr>
      <vt:lpstr>What is angularjs?</vt:lpstr>
      <vt:lpstr>Introduction</vt:lpstr>
      <vt:lpstr>Standard Web App</vt:lpstr>
      <vt:lpstr>Angular Web App</vt:lpstr>
      <vt:lpstr>API-Driven Application</vt:lpstr>
      <vt:lpstr>What is Angular JS?</vt:lpstr>
      <vt:lpstr>Directives</vt:lpstr>
      <vt:lpstr>Getting started</vt:lpstr>
      <vt:lpstr>Modules</vt:lpstr>
      <vt:lpstr>Create module</vt:lpstr>
      <vt:lpstr>Including our module</vt:lpstr>
      <vt:lpstr>Expressions</vt:lpstr>
      <vt:lpstr>Expressions</vt:lpstr>
      <vt:lpstr>Directives</vt:lpstr>
      <vt:lpstr>Code example</vt:lpstr>
      <vt:lpstr>Filter</vt:lpstr>
      <vt:lpstr>Filters</vt:lpstr>
      <vt:lpstr>Image data</vt:lpstr>
      <vt:lpstr>Ng-src for images</vt:lpstr>
      <vt:lpstr>Time for live coding!</vt:lpstr>
      <vt:lpstr>Repeat one more time</vt:lpstr>
      <vt:lpstr>AngularJS is framework</vt:lpstr>
      <vt:lpstr>AngularJS zen</vt:lpstr>
      <vt:lpstr>Not a library</vt:lpstr>
      <vt:lpstr>Declarative approach rather than imperative</vt:lpstr>
      <vt:lpstr>Declarative approach rather than imperative</vt:lpstr>
      <vt:lpstr>Popular mistakes</vt:lpstr>
      <vt:lpstr> Folder structure like MVC applications</vt:lpstr>
      <vt:lpstr> Folder structure like MVC applications</vt:lpstr>
      <vt:lpstr>dependency injection</vt:lpstr>
      <vt:lpstr>dependency injection</vt:lpstr>
      <vt:lpstr>dependency injection</vt:lpstr>
      <vt:lpstr>Inflating controllers</vt:lpstr>
      <vt:lpstr>disuse Batarang</vt:lpstr>
      <vt:lpstr>Too many observers</vt:lpstr>
      <vt:lpstr>Scopes Inheritance ($scope's)</vt:lpstr>
      <vt:lpstr>Scopes Inheritance ($scope's)</vt:lpstr>
      <vt:lpstr>Using manual testing</vt:lpstr>
      <vt:lpstr>Protractor</vt:lpstr>
      <vt:lpstr>Using jQuery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2016-02-17T21:54:32Z</dcterms:created>
  <dcterms:modified xsi:type="dcterms:W3CDTF">2017-04-26T10:01:31Z</dcterms:modified>
</cp:coreProperties>
</file>